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8"/>
  </p:notesMasterIdLst>
  <p:sldIdLst>
    <p:sldId id="256" r:id="rId2"/>
    <p:sldId id="285" r:id="rId3"/>
    <p:sldId id="259" r:id="rId4"/>
    <p:sldId id="372" r:id="rId5"/>
    <p:sldId id="399" r:id="rId6"/>
    <p:sldId id="261" r:id="rId7"/>
    <p:sldId id="414" r:id="rId8"/>
    <p:sldId id="354" r:id="rId9"/>
    <p:sldId id="427" r:id="rId10"/>
    <p:sldId id="339" r:id="rId11"/>
    <p:sldId id="531" r:id="rId12"/>
    <p:sldId id="445" r:id="rId13"/>
    <p:sldId id="409" r:id="rId14"/>
    <p:sldId id="340" r:id="rId15"/>
    <p:sldId id="434" r:id="rId16"/>
    <p:sldId id="459" r:id="rId17"/>
    <p:sldId id="460" r:id="rId18"/>
    <p:sldId id="384" r:id="rId19"/>
    <p:sldId id="525" r:id="rId20"/>
    <p:sldId id="526" r:id="rId21"/>
    <p:sldId id="516" r:id="rId22"/>
    <p:sldId id="484" r:id="rId23"/>
    <p:sldId id="527" r:id="rId24"/>
    <p:sldId id="491" r:id="rId25"/>
    <p:sldId id="541" r:id="rId26"/>
    <p:sldId id="483" r:id="rId27"/>
    <p:sldId id="482" r:id="rId28"/>
    <p:sldId id="474" r:id="rId29"/>
    <p:sldId id="504" r:id="rId30"/>
    <p:sldId id="542" r:id="rId31"/>
    <p:sldId id="533" r:id="rId32"/>
    <p:sldId id="543" r:id="rId33"/>
    <p:sldId id="536" r:id="rId34"/>
    <p:sldId id="544" r:id="rId35"/>
    <p:sldId id="538" r:id="rId36"/>
    <p:sldId id="545" r:id="rId37"/>
    <p:sldId id="540" r:id="rId38"/>
    <p:sldId id="497" r:id="rId39"/>
    <p:sldId id="524" r:id="rId40"/>
    <p:sldId id="486" r:id="rId41"/>
    <p:sldId id="385" r:id="rId42"/>
    <p:sldId id="424" r:id="rId43"/>
    <p:sldId id="471" r:id="rId44"/>
    <p:sldId id="425" r:id="rId45"/>
    <p:sldId id="397" r:id="rId46"/>
    <p:sldId id="546" r:id="rId47"/>
    <p:sldId id="522" r:id="rId48"/>
    <p:sldId id="489" r:id="rId49"/>
    <p:sldId id="495" r:id="rId50"/>
    <p:sldId id="470" r:id="rId51"/>
    <p:sldId id="530" r:id="rId52"/>
    <p:sldId id="492" r:id="rId53"/>
    <p:sldId id="523" r:id="rId54"/>
    <p:sldId id="528" r:id="rId55"/>
    <p:sldId id="529" r:id="rId56"/>
    <p:sldId id="279" r:id="rId57"/>
  </p:sldIdLst>
  <p:sldSz cx="9144000" cy="6858000" type="screen4x3"/>
  <p:notesSz cx="6858000" cy="9144000"/>
  <p:embeddedFontLst>
    <p:embeddedFont>
      <p:font typeface="Sniglet" charset="0"/>
      <p:regular r:id="rId59"/>
    </p:embeddedFont>
    <p:embeddedFont>
      <p:font typeface="Dosis"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462" autoAdjust="0"/>
  </p:normalViewPr>
  <p:slideViewPr>
    <p:cSldViewPr>
      <p:cViewPr>
        <p:scale>
          <a:sx n="75" d="100"/>
          <a:sy n="75" d="100"/>
        </p:scale>
        <p:origin x="-1044" y="-3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LVARO\Desktop\Prueb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sz="3600"/>
            </a:pPr>
            <a:r>
              <a:rPr lang="es-ES" sz="3000" dirty="0" err="1"/>
              <a:t>Estimation</a:t>
            </a:r>
            <a:r>
              <a:rPr lang="es-ES" sz="3000" dirty="0"/>
              <a:t> error per </a:t>
            </a:r>
            <a:r>
              <a:rPr lang="es-ES" sz="3000" dirty="0" err="1" smtClean="0"/>
              <a:t>Member</a:t>
            </a:r>
            <a:endParaRPr lang="es-ES" sz="3000" dirty="0"/>
          </a:p>
        </c:rich>
      </c:tx>
      <c:layout>
        <c:manualLayout>
          <c:xMode val="edge"/>
          <c:yMode val="edge"/>
          <c:x val="0.27040033337478703"/>
          <c:y val="2.6493256262042388E-2"/>
        </c:manualLayout>
      </c:layout>
      <c:overlay val="0"/>
    </c:title>
    <c:autoTitleDeleted val="0"/>
    <c:plotArea>
      <c:layout/>
      <c:barChart>
        <c:barDir val="col"/>
        <c:grouping val="clustered"/>
        <c:varyColors val="0"/>
        <c:ser>
          <c:idx val="0"/>
          <c:order val="0"/>
          <c:tx>
            <c:strRef>
              <c:f>Hoja1!$A$2</c:f>
              <c:strCache>
                <c:ptCount val="1"/>
                <c:pt idx="0">
                  <c:v>Alejandro Román</c:v>
                </c:pt>
              </c:strCache>
            </c:strRef>
          </c:tx>
          <c:spPr>
            <a:solidFill>
              <a:srgbClr val="212683"/>
            </a:solidFill>
          </c:spPr>
          <c:invertIfNegative val="0"/>
          <c:dLbls>
            <c:dLbl>
              <c:idx val="0"/>
              <c:layout/>
              <c:tx>
                <c:rich>
                  <a:bodyPr/>
                  <a:lstStyle/>
                  <a:p>
                    <a:r>
                      <a:rPr lang="en-US"/>
                      <a:t>16</a:t>
                    </a:r>
                  </a:p>
                </c:rich>
              </c:tx>
              <c:dLblPos val="outEnd"/>
              <c:showLegendKey val="0"/>
              <c:showVal val="1"/>
              <c:showCatName val="0"/>
              <c:showSerName val="0"/>
              <c:showPercent val="0"/>
              <c:showBubbleSize val="0"/>
            </c:dLbl>
            <c:txPr>
              <a:bodyPr/>
              <a:lstStyle/>
              <a:p>
                <a:pPr>
                  <a:defRPr sz="2000"/>
                </a:pPr>
                <a:endParaRPr lang="es-ES"/>
              </a:p>
            </c:txPr>
            <c:dLblPos val="outEnd"/>
            <c:showLegendKey val="0"/>
            <c:showVal val="1"/>
            <c:showCatName val="0"/>
            <c:showSerName val="0"/>
            <c:showPercent val="0"/>
            <c:showBubbleSize val="0"/>
            <c:showLeaderLines val="0"/>
          </c:dLbls>
          <c:val>
            <c:numRef>
              <c:f>Hoja1!$D$2</c:f>
              <c:numCache>
                <c:formatCode>General</c:formatCode>
                <c:ptCount val="1"/>
                <c:pt idx="0">
                  <c:v>16.304347826086957</c:v>
                </c:pt>
              </c:numCache>
            </c:numRef>
          </c:val>
        </c:ser>
        <c:ser>
          <c:idx val="1"/>
          <c:order val="1"/>
          <c:tx>
            <c:strRef>
              <c:f>Hoja1!$A$3</c:f>
              <c:strCache>
                <c:ptCount val="1"/>
                <c:pt idx="0">
                  <c:v>Álvaro Domínguez</c:v>
                </c:pt>
              </c:strCache>
            </c:strRef>
          </c:tx>
          <c:invertIfNegative val="0"/>
          <c:dLbls>
            <c:dLbl>
              <c:idx val="0"/>
              <c:layout/>
              <c:tx>
                <c:rich>
                  <a:bodyPr/>
                  <a:lstStyle/>
                  <a:p>
                    <a:r>
                      <a:rPr lang="en-US" sz="2000"/>
                      <a:t>13</a:t>
                    </a:r>
                    <a:endParaRPr lang="en-US"/>
                  </a:p>
                </c:rich>
              </c:tx>
              <c:dLblPos val="outEnd"/>
              <c:showLegendKey val="0"/>
              <c:showVal val="1"/>
              <c:showCatName val="0"/>
              <c:showSerName val="0"/>
              <c:showPercent val="0"/>
              <c:showBubbleSize val="0"/>
            </c:dLbl>
            <c:txPr>
              <a:bodyPr/>
              <a:lstStyle/>
              <a:p>
                <a:pPr>
                  <a:defRPr sz="2000"/>
                </a:pPr>
                <a:endParaRPr lang="es-ES"/>
              </a:p>
            </c:txPr>
            <c:dLblPos val="outEnd"/>
            <c:showLegendKey val="0"/>
            <c:showVal val="1"/>
            <c:showCatName val="0"/>
            <c:showSerName val="0"/>
            <c:showPercent val="0"/>
            <c:showBubbleSize val="0"/>
            <c:showLeaderLines val="0"/>
          </c:dLbls>
          <c:val>
            <c:numRef>
              <c:f>Hoja1!$D$3</c:f>
              <c:numCache>
                <c:formatCode>General</c:formatCode>
                <c:ptCount val="1"/>
                <c:pt idx="0">
                  <c:v>13.043478260869565</c:v>
                </c:pt>
              </c:numCache>
            </c:numRef>
          </c:val>
        </c:ser>
        <c:ser>
          <c:idx val="2"/>
          <c:order val="2"/>
          <c:tx>
            <c:strRef>
              <c:f>Hoja1!$A$4</c:f>
              <c:strCache>
                <c:ptCount val="1"/>
                <c:pt idx="0">
                  <c:v>Miguel Ángel Baños</c:v>
                </c:pt>
              </c:strCache>
            </c:strRef>
          </c:tx>
          <c:invertIfNegative val="0"/>
          <c:dLbls>
            <c:dLbl>
              <c:idx val="0"/>
              <c:layout/>
              <c:tx>
                <c:rich>
                  <a:bodyPr/>
                  <a:lstStyle/>
                  <a:p>
                    <a:r>
                      <a:rPr lang="en-US" sz="2000"/>
                      <a:t>15</a:t>
                    </a:r>
                    <a:endParaRPr lang="en-US"/>
                  </a:p>
                </c:rich>
              </c:tx>
              <c:dLblPos val="outEnd"/>
              <c:showLegendKey val="0"/>
              <c:showVal val="1"/>
              <c:showCatName val="0"/>
              <c:showSerName val="0"/>
              <c:showPercent val="0"/>
              <c:showBubbleSize val="0"/>
            </c:dLbl>
            <c:txPr>
              <a:bodyPr/>
              <a:lstStyle/>
              <a:p>
                <a:pPr>
                  <a:defRPr sz="2000"/>
                </a:pPr>
                <a:endParaRPr lang="es-ES"/>
              </a:p>
            </c:txPr>
            <c:dLblPos val="outEnd"/>
            <c:showLegendKey val="0"/>
            <c:showVal val="1"/>
            <c:showCatName val="0"/>
            <c:showSerName val="0"/>
            <c:showPercent val="0"/>
            <c:showBubbleSize val="0"/>
            <c:showLeaderLines val="0"/>
          </c:dLbls>
          <c:val>
            <c:numRef>
              <c:f>Hoja1!$D$4</c:f>
              <c:numCache>
                <c:formatCode>General</c:formatCode>
                <c:ptCount val="1"/>
                <c:pt idx="0">
                  <c:v>15.384615384615385</c:v>
                </c:pt>
              </c:numCache>
            </c:numRef>
          </c:val>
        </c:ser>
        <c:ser>
          <c:idx val="3"/>
          <c:order val="3"/>
          <c:tx>
            <c:strRef>
              <c:f>Hoja1!$A$5</c:f>
              <c:strCache>
                <c:ptCount val="1"/>
                <c:pt idx="0">
                  <c:v>Alejandro Garrido</c:v>
                </c:pt>
              </c:strCache>
            </c:strRef>
          </c:tx>
          <c:spPr>
            <a:solidFill>
              <a:schemeClr val="accent6"/>
            </a:solidFill>
          </c:spPr>
          <c:invertIfNegative val="0"/>
          <c:dLbls>
            <c:dLbl>
              <c:idx val="0"/>
              <c:layout/>
              <c:tx>
                <c:rich>
                  <a:bodyPr/>
                  <a:lstStyle/>
                  <a:p>
                    <a:r>
                      <a:rPr lang="en-US" sz="2000"/>
                      <a:t>21</a:t>
                    </a:r>
                    <a:endParaRPr lang="en-US"/>
                  </a:p>
                </c:rich>
              </c:tx>
              <c:dLblPos val="outEnd"/>
              <c:showLegendKey val="0"/>
              <c:showVal val="1"/>
              <c:showCatName val="0"/>
              <c:showSerName val="0"/>
              <c:showPercent val="0"/>
              <c:showBubbleSize val="0"/>
            </c:dLbl>
            <c:txPr>
              <a:bodyPr/>
              <a:lstStyle/>
              <a:p>
                <a:pPr>
                  <a:defRPr sz="2000"/>
                </a:pPr>
                <a:endParaRPr lang="es-ES"/>
              </a:p>
            </c:txPr>
            <c:dLblPos val="outEnd"/>
            <c:showLegendKey val="0"/>
            <c:showVal val="1"/>
            <c:showCatName val="0"/>
            <c:showSerName val="0"/>
            <c:showPercent val="0"/>
            <c:showBubbleSize val="0"/>
            <c:showLeaderLines val="0"/>
          </c:dLbls>
          <c:val>
            <c:numRef>
              <c:f>Hoja1!$D$5</c:f>
              <c:numCache>
                <c:formatCode>General</c:formatCode>
                <c:ptCount val="1"/>
                <c:pt idx="0">
                  <c:v>21.052631578947366</c:v>
                </c:pt>
              </c:numCache>
            </c:numRef>
          </c:val>
        </c:ser>
        <c:ser>
          <c:idx val="4"/>
          <c:order val="4"/>
          <c:tx>
            <c:strRef>
              <c:f>Hoja1!$A$6</c:f>
              <c:strCache>
                <c:ptCount val="1"/>
                <c:pt idx="0">
                  <c:v>Andrés Fernández</c:v>
                </c:pt>
              </c:strCache>
            </c:strRef>
          </c:tx>
          <c:spPr>
            <a:solidFill>
              <a:schemeClr val="bg2">
                <a:lumMod val="10000"/>
              </a:schemeClr>
            </a:solidFill>
          </c:spPr>
          <c:invertIfNegative val="0"/>
          <c:dLbls>
            <c:dLbl>
              <c:idx val="0"/>
              <c:layout/>
              <c:tx>
                <c:rich>
                  <a:bodyPr/>
                  <a:lstStyle/>
                  <a:p>
                    <a:r>
                      <a:rPr lang="en-US" sz="2000"/>
                      <a:t>20</a:t>
                    </a:r>
                    <a:endParaRPr lang="en-US"/>
                  </a:p>
                </c:rich>
              </c:tx>
              <c:dLblPos val="outEnd"/>
              <c:showLegendKey val="0"/>
              <c:showVal val="1"/>
              <c:showCatName val="0"/>
              <c:showSerName val="0"/>
              <c:showPercent val="0"/>
              <c:showBubbleSize val="0"/>
            </c:dLbl>
            <c:txPr>
              <a:bodyPr/>
              <a:lstStyle/>
              <a:p>
                <a:pPr>
                  <a:defRPr sz="2000"/>
                </a:pPr>
                <a:endParaRPr lang="es-ES"/>
              </a:p>
            </c:txPr>
            <c:dLblPos val="outEnd"/>
            <c:showLegendKey val="0"/>
            <c:showVal val="1"/>
            <c:showCatName val="0"/>
            <c:showSerName val="0"/>
            <c:showPercent val="0"/>
            <c:showBubbleSize val="0"/>
            <c:showLeaderLines val="0"/>
          </c:dLbls>
          <c:val>
            <c:numRef>
              <c:f>Hoja1!$D$6</c:f>
              <c:numCache>
                <c:formatCode>General</c:formatCode>
                <c:ptCount val="1"/>
                <c:pt idx="0">
                  <c:v>20.238095238095237</c:v>
                </c:pt>
              </c:numCache>
            </c:numRef>
          </c:val>
        </c:ser>
        <c:ser>
          <c:idx val="5"/>
          <c:order val="5"/>
          <c:tx>
            <c:strRef>
              <c:f>Hoja1!$A$7</c:f>
              <c:strCache>
                <c:ptCount val="1"/>
                <c:pt idx="0">
                  <c:v>Jesús Sosa</c:v>
                </c:pt>
              </c:strCache>
            </c:strRef>
          </c:tx>
          <c:spPr>
            <a:solidFill>
              <a:srgbClr val="FF66CC"/>
            </a:solidFill>
          </c:spPr>
          <c:invertIfNegative val="0"/>
          <c:dLbls>
            <c:dLbl>
              <c:idx val="0"/>
              <c:layout/>
              <c:tx>
                <c:rich>
                  <a:bodyPr/>
                  <a:lstStyle/>
                  <a:p>
                    <a:r>
                      <a:rPr lang="en-US" sz="2000"/>
                      <a:t>13</a:t>
                    </a:r>
                    <a:endParaRPr lang="en-US"/>
                  </a:p>
                </c:rich>
              </c:tx>
              <c:dLblPos val="outEnd"/>
              <c:showLegendKey val="0"/>
              <c:showVal val="1"/>
              <c:showCatName val="0"/>
              <c:showSerName val="0"/>
              <c:showPercent val="0"/>
              <c:showBubbleSize val="0"/>
            </c:dLbl>
            <c:txPr>
              <a:bodyPr/>
              <a:lstStyle/>
              <a:p>
                <a:pPr>
                  <a:defRPr sz="2000"/>
                </a:pPr>
                <a:endParaRPr lang="es-ES"/>
              </a:p>
            </c:txPr>
            <c:dLblPos val="outEnd"/>
            <c:showLegendKey val="0"/>
            <c:showVal val="1"/>
            <c:showCatName val="0"/>
            <c:showSerName val="0"/>
            <c:showPercent val="0"/>
            <c:showBubbleSize val="0"/>
            <c:showLeaderLines val="0"/>
          </c:dLbls>
          <c:val>
            <c:numRef>
              <c:f>Hoja1!$D$7</c:f>
              <c:numCache>
                <c:formatCode>General</c:formatCode>
                <c:ptCount val="1"/>
                <c:pt idx="0">
                  <c:v>13.043478260869565</c:v>
                </c:pt>
              </c:numCache>
            </c:numRef>
          </c:val>
        </c:ser>
        <c:ser>
          <c:idx val="6"/>
          <c:order val="6"/>
          <c:tx>
            <c:strRef>
              <c:f>Hoja1!$A$8</c:f>
              <c:strCache>
                <c:ptCount val="1"/>
                <c:pt idx="0">
                  <c:v>Álvaro Sánchez</c:v>
                </c:pt>
              </c:strCache>
            </c:strRef>
          </c:tx>
          <c:spPr>
            <a:solidFill>
              <a:srgbClr val="00DEDE"/>
            </a:solidFill>
          </c:spPr>
          <c:invertIfNegative val="0"/>
          <c:dLbls>
            <c:txPr>
              <a:bodyPr/>
              <a:lstStyle/>
              <a:p>
                <a:pPr>
                  <a:defRPr sz="2000"/>
                </a:pPr>
                <a:endParaRPr lang="es-ES"/>
              </a:p>
            </c:txPr>
            <c:dLblPos val="outEnd"/>
            <c:showLegendKey val="0"/>
            <c:showVal val="1"/>
            <c:showCatName val="0"/>
            <c:showSerName val="0"/>
            <c:showPercent val="0"/>
            <c:showBubbleSize val="0"/>
            <c:showLeaderLines val="0"/>
          </c:dLbls>
          <c:val>
            <c:numRef>
              <c:f>Hoja1!$D$8</c:f>
              <c:numCache>
                <c:formatCode>General</c:formatCode>
                <c:ptCount val="1"/>
                <c:pt idx="0">
                  <c:v>5</c:v>
                </c:pt>
              </c:numCache>
            </c:numRef>
          </c:val>
        </c:ser>
        <c:dLbls>
          <c:dLblPos val="outEnd"/>
          <c:showLegendKey val="0"/>
          <c:showVal val="1"/>
          <c:showCatName val="0"/>
          <c:showSerName val="0"/>
          <c:showPercent val="0"/>
          <c:showBubbleSize val="0"/>
        </c:dLbls>
        <c:gapWidth val="150"/>
        <c:axId val="236435456"/>
        <c:axId val="257395520"/>
      </c:barChart>
      <c:catAx>
        <c:axId val="236435456"/>
        <c:scaling>
          <c:orientation val="minMax"/>
        </c:scaling>
        <c:delete val="1"/>
        <c:axPos val="b"/>
        <c:majorTickMark val="out"/>
        <c:minorTickMark val="none"/>
        <c:tickLblPos val="nextTo"/>
        <c:crossAx val="257395520"/>
        <c:crosses val="autoZero"/>
        <c:auto val="1"/>
        <c:lblAlgn val="ctr"/>
        <c:lblOffset val="100"/>
        <c:noMultiLvlLbl val="0"/>
      </c:catAx>
      <c:valAx>
        <c:axId val="257395520"/>
        <c:scaling>
          <c:orientation val="minMax"/>
        </c:scaling>
        <c:delete val="0"/>
        <c:axPos val="l"/>
        <c:majorGridlines/>
        <c:title>
          <c:tx>
            <c:rich>
              <a:bodyPr rot="-5400000" vert="horz"/>
              <a:lstStyle/>
              <a:p>
                <a:pPr>
                  <a:defRPr sz="3600"/>
                </a:pPr>
                <a:r>
                  <a:rPr lang="es-ES" sz="3600"/>
                  <a:t>Percentage</a:t>
                </a:r>
              </a:p>
            </c:rich>
          </c:tx>
          <c:layout/>
          <c:overlay val="0"/>
        </c:title>
        <c:numFmt formatCode="General" sourceLinked="1"/>
        <c:majorTickMark val="out"/>
        <c:minorTickMark val="none"/>
        <c:tickLblPos val="nextTo"/>
        <c:txPr>
          <a:bodyPr/>
          <a:lstStyle/>
          <a:p>
            <a:pPr>
              <a:defRPr sz="2600"/>
            </a:pPr>
            <a:endParaRPr lang="es-ES"/>
          </a:p>
        </c:txPr>
        <c:crossAx val="236435456"/>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second 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desarrollar nuestro proyecto hemos adaptado a nuestra forma de trabajo la metodología SCRUM mencionada en la asignatura, haciendo reuniones semanales para ver el desarrollo del proyecto, repartir tareas y discutir elementos de desarrollo y gestión, siempre basándonos en los </a:t>
            </a:r>
            <a:r>
              <a:rPr lang="es-ES" baseline="0" dirty="0" err="1" smtClean="0"/>
              <a:t>sprints</a:t>
            </a:r>
            <a:r>
              <a:rPr lang="es-ES" baseline="0" dirty="0" smtClean="0"/>
              <a:t>, el </a:t>
            </a:r>
            <a:r>
              <a:rPr lang="es-ES" baseline="0" dirty="0" err="1" smtClean="0"/>
              <a:t>product</a:t>
            </a:r>
            <a:r>
              <a:rPr lang="es-ES" baseline="0" dirty="0" smtClean="0"/>
              <a:t> </a:t>
            </a:r>
            <a:r>
              <a:rPr lang="es-ES" baseline="0" dirty="0" err="1" smtClean="0"/>
              <a:t>backlog</a:t>
            </a:r>
            <a:r>
              <a:rPr lang="es-ES" baseline="0" dirty="0" smtClean="0"/>
              <a:t> </a:t>
            </a:r>
            <a:r>
              <a:rPr lang="es-ES" baseline="0" dirty="0" smtClean="0"/>
              <a:t>y </a:t>
            </a:r>
            <a:r>
              <a:rPr lang="es-ES" baseline="0" dirty="0" smtClean="0"/>
              <a:t>el sprint </a:t>
            </a:r>
            <a:r>
              <a:rPr lang="es-ES" baseline="0" dirty="0" err="1" smtClean="0"/>
              <a:t>backlog</a:t>
            </a:r>
            <a:r>
              <a:rPr lang="es-ES" baseline="0" dirty="0" smtClean="0"/>
              <a:t> propio de SCRUM.</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to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a:t>wasn’t</a:t>
            </a:r>
            <a:r>
              <a:rPr lang="es-ES" baseline="0" dirty="0"/>
              <a:t> as </a:t>
            </a:r>
            <a:r>
              <a:rPr lang="es-ES" baseline="0" dirty="0" err="1"/>
              <a:t>good</a:t>
            </a:r>
            <a:r>
              <a:rPr lang="es-ES" baseline="0" dirty="0"/>
              <a:t> as Digital </a:t>
            </a:r>
            <a:r>
              <a:rPr lang="es-ES" baseline="0" dirty="0" err="1"/>
              <a:t>Ocean</a:t>
            </a:r>
            <a:r>
              <a:rPr lang="es-ES" baseline="0" dirty="0"/>
              <a:t> in response times and </a:t>
            </a:r>
            <a:r>
              <a:rPr lang="es-ES" baseline="0" dirty="0" err="1"/>
              <a:t>availability</a:t>
            </a:r>
            <a:r>
              <a:rPr lang="es-ES" baseline="0" dirty="0"/>
              <a:t>.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a:t>syntax</a:t>
            </a:r>
            <a:r>
              <a:rPr lang="es-ES" baseline="0" dirty="0"/>
              <a:t>,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a:t>exercises</a:t>
            </a:r>
            <a:r>
              <a:rPr lang="es-ES" baseline="0" dirty="0"/>
              <a:t> and AJAX.</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err="1"/>
              <a:t>The</a:t>
            </a:r>
            <a:r>
              <a:rPr lang="es-ES" dirty="0"/>
              <a:t> </a:t>
            </a:r>
            <a:r>
              <a:rPr lang="es-ES" dirty="0" err="1"/>
              <a:t>situation</a:t>
            </a:r>
            <a:r>
              <a:rPr lang="es-ES" baseline="0" dirty="0"/>
              <a:t> of </a:t>
            </a:r>
            <a:r>
              <a:rPr lang="es-ES" baseline="0" dirty="0" err="1"/>
              <a:t>these</a:t>
            </a:r>
            <a:r>
              <a:rPr lang="es-ES" baseline="0" dirty="0"/>
              <a:t> </a:t>
            </a:r>
            <a:r>
              <a:rPr lang="es-ES" baseline="0" dirty="0" err="1"/>
              <a:t>technologies</a:t>
            </a:r>
            <a:r>
              <a:rPr lang="es-ES" baseline="0" dirty="0"/>
              <a:t> </a:t>
            </a:r>
            <a:r>
              <a:rPr lang="es-ES" baseline="0" dirty="0" err="1"/>
              <a:t>is</a:t>
            </a:r>
            <a:r>
              <a:rPr lang="es-ES" baseline="0" dirty="0"/>
              <a:t> </a:t>
            </a:r>
            <a:r>
              <a:rPr lang="es-ES" baseline="0" dirty="0" err="1"/>
              <a:t>the</a:t>
            </a:r>
            <a:r>
              <a:rPr lang="es-ES" baseline="0" dirty="0"/>
              <a:t> </a:t>
            </a:r>
            <a:r>
              <a:rPr lang="es-ES" baseline="0" dirty="0" err="1"/>
              <a:t>one</a:t>
            </a:r>
            <a:r>
              <a:rPr lang="es-ES" baseline="0" dirty="0"/>
              <a:t> </a:t>
            </a:r>
            <a:r>
              <a:rPr lang="es-ES" baseline="0" dirty="0" err="1"/>
              <a:t>shown</a:t>
            </a:r>
            <a:r>
              <a:rPr lang="es-ES" baseline="0" dirty="0"/>
              <a:t> in </a:t>
            </a:r>
            <a:r>
              <a:rPr lang="es-ES" baseline="0" dirty="0" err="1"/>
              <a:t>these</a:t>
            </a:r>
            <a:r>
              <a:rPr lang="es-ES" baseline="0" dirty="0"/>
              <a:t> </a:t>
            </a:r>
            <a:r>
              <a:rPr lang="es-ES" baseline="0" dirty="0" err="1"/>
              <a:t>tables</a:t>
            </a:r>
            <a:r>
              <a:rPr lang="es-ES" baseline="0" dirty="0"/>
              <a:t>. As </a:t>
            </a:r>
            <a:r>
              <a:rPr lang="es-ES" baseline="0" dirty="0" err="1"/>
              <a:t>we</a:t>
            </a:r>
            <a:r>
              <a:rPr lang="es-ES" baseline="0" dirty="0"/>
              <a:t> can </a:t>
            </a:r>
            <a:r>
              <a:rPr lang="es-ES" baseline="0" dirty="0" err="1"/>
              <a:t>see</a:t>
            </a:r>
            <a:r>
              <a:rPr lang="es-ES" baseline="0" dirty="0"/>
              <a:t>, </a:t>
            </a:r>
            <a:r>
              <a:rPr lang="es-ES" baseline="0" dirty="0" err="1"/>
              <a:t>we’re</a:t>
            </a:r>
            <a:r>
              <a:rPr lang="es-ES" baseline="0" dirty="0"/>
              <a:t> </a:t>
            </a:r>
            <a:r>
              <a:rPr lang="es-ES" baseline="0" dirty="0" err="1"/>
              <a:t>comparing</a:t>
            </a:r>
            <a:r>
              <a:rPr lang="es-ES" baseline="0" dirty="0"/>
              <a:t> </a:t>
            </a:r>
            <a:r>
              <a:rPr lang="es-ES" baseline="0" dirty="0" err="1"/>
              <a:t>the</a:t>
            </a:r>
            <a:r>
              <a:rPr lang="es-ES" baseline="0" dirty="0"/>
              <a:t> </a:t>
            </a:r>
            <a:r>
              <a:rPr lang="es-ES" baseline="0" dirty="0" err="1"/>
              <a:t>risks</a:t>
            </a:r>
            <a:r>
              <a:rPr lang="es-ES" baseline="0" dirty="0"/>
              <a:t> of </a:t>
            </a:r>
            <a:r>
              <a:rPr lang="es-ES" baseline="0" dirty="0" err="1"/>
              <a:t>using</a:t>
            </a:r>
            <a:r>
              <a:rPr lang="es-ES" baseline="0" dirty="0"/>
              <a:t> </a:t>
            </a:r>
            <a:r>
              <a:rPr lang="es-ES" baseline="0" dirty="0" err="1"/>
              <a:t>each</a:t>
            </a:r>
            <a:r>
              <a:rPr lang="es-ES" baseline="0" dirty="0"/>
              <a:t> </a:t>
            </a:r>
            <a:r>
              <a:rPr lang="es-ES" baseline="0" dirty="0" err="1"/>
              <a:t>technology</a:t>
            </a:r>
            <a:r>
              <a:rPr lang="es-ES" baseline="0" dirty="0"/>
              <a:t> </a:t>
            </a:r>
            <a:r>
              <a:rPr lang="es-ES" baseline="0" dirty="0" err="1"/>
              <a:t>right</a:t>
            </a:r>
            <a:r>
              <a:rPr lang="es-ES" baseline="0" dirty="0"/>
              <a:t> </a:t>
            </a:r>
            <a:r>
              <a:rPr lang="es-ES" baseline="0" dirty="0" err="1"/>
              <a:t>now</a:t>
            </a:r>
            <a:r>
              <a:rPr lang="es-ES" baseline="0" dirty="0"/>
              <a:t> in </a:t>
            </a:r>
            <a:r>
              <a:rPr lang="es-ES" baseline="0" dirty="0" err="1"/>
              <a:t>our</a:t>
            </a:r>
            <a:r>
              <a:rPr lang="es-ES" baseline="0" dirty="0"/>
              <a:t> </a:t>
            </a:r>
            <a:r>
              <a:rPr lang="es-ES" baseline="0" dirty="0" err="1"/>
              <a:t>project</a:t>
            </a:r>
            <a:r>
              <a:rPr lang="es-ES" baseline="0" dirty="0"/>
              <a:t> and </a:t>
            </a:r>
            <a:r>
              <a:rPr lang="es-ES" baseline="0" dirty="0" err="1"/>
              <a:t>the</a:t>
            </a:r>
            <a:r>
              <a:rPr lang="es-ES" baseline="0" dirty="0"/>
              <a:t> status of </a:t>
            </a:r>
            <a:r>
              <a:rPr lang="es-ES" baseline="0" dirty="0" err="1"/>
              <a:t>its</a:t>
            </a:r>
            <a:r>
              <a:rPr lang="es-ES" baseline="0" dirty="0"/>
              <a:t> </a:t>
            </a:r>
            <a:r>
              <a:rPr lang="es-ES" baseline="0" dirty="0" err="1"/>
              <a:t>learning</a:t>
            </a:r>
            <a:r>
              <a:rPr lang="es-ES" baseline="0" dirty="0"/>
              <a:t> </a:t>
            </a:r>
            <a:r>
              <a:rPr lang="es-ES" baseline="0" dirty="0" err="1"/>
              <a:t>process</a:t>
            </a:r>
            <a:r>
              <a:rPr lang="es-ES" baseline="0" dirty="0"/>
              <a:t>. </a:t>
            </a:r>
            <a:r>
              <a:rPr lang="es-ES" baseline="0" dirty="0" err="1"/>
              <a:t>The</a:t>
            </a:r>
            <a:r>
              <a:rPr lang="es-ES" baseline="0" dirty="0"/>
              <a:t> </a:t>
            </a:r>
            <a:r>
              <a:rPr lang="es-ES" baseline="0" dirty="0" err="1"/>
              <a:t>green</a:t>
            </a:r>
            <a:r>
              <a:rPr lang="es-ES" baseline="0" dirty="0"/>
              <a:t> </a:t>
            </a:r>
            <a:r>
              <a:rPr lang="es-ES" baseline="0" dirty="0" err="1"/>
              <a:t>colour</a:t>
            </a:r>
            <a:r>
              <a:rPr lang="es-ES" baseline="0" dirty="0"/>
              <a:t> </a:t>
            </a:r>
            <a:r>
              <a:rPr lang="es-ES" baseline="0" dirty="0" err="1"/>
              <a:t>means</a:t>
            </a:r>
            <a:r>
              <a:rPr lang="es-ES" baseline="0" dirty="0"/>
              <a:t> </a:t>
            </a:r>
            <a:r>
              <a:rPr lang="es-ES" baseline="0" dirty="0" err="1"/>
              <a:t>that</a:t>
            </a:r>
            <a:r>
              <a:rPr lang="es-ES" baseline="0" dirty="0"/>
              <a:t> </a:t>
            </a:r>
            <a:r>
              <a:rPr lang="es-ES" baseline="0" dirty="0" err="1"/>
              <a:t>either</a:t>
            </a:r>
            <a:r>
              <a:rPr lang="es-ES" baseline="0" dirty="0"/>
              <a:t> </a:t>
            </a:r>
            <a:r>
              <a:rPr lang="es-ES" baseline="0" dirty="0" err="1"/>
              <a:t>the</a:t>
            </a:r>
            <a:r>
              <a:rPr lang="es-ES" baseline="0" dirty="0"/>
              <a:t> </a:t>
            </a:r>
            <a:r>
              <a:rPr lang="es-ES" baseline="0" dirty="0" err="1"/>
              <a:t>learning</a:t>
            </a:r>
            <a:r>
              <a:rPr lang="es-ES" baseline="0" dirty="0"/>
              <a:t> </a:t>
            </a:r>
            <a:r>
              <a:rPr lang="es-ES" baseline="0" dirty="0" err="1"/>
              <a:t>is</a:t>
            </a:r>
            <a:r>
              <a:rPr lang="es-ES" baseline="0" dirty="0"/>
              <a:t> </a:t>
            </a:r>
            <a:r>
              <a:rPr lang="es-ES" baseline="0" dirty="0" err="1"/>
              <a:t>completed</a:t>
            </a:r>
            <a:r>
              <a:rPr lang="es-ES" baseline="0" dirty="0"/>
              <a:t> and </a:t>
            </a:r>
            <a:r>
              <a:rPr lang="es-ES" baseline="0" dirty="0" err="1"/>
              <a:t>we</a:t>
            </a:r>
            <a:r>
              <a:rPr lang="es-ES" baseline="0" dirty="0"/>
              <a:t> </a:t>
            </a:r>
            <a:r>
              <a:rPr lang="es-ES" baseline="0" dirty="0" err="1"/>
              <a:t>absolutely</a:t>
            </a:r>
            <a:r>
              <a:rPr lang="es-ES" baseline="0" dirty="0"/>
              <a:t> can use </a:t>
            </a:r>
            <a:r>
              <a:rPr lang="es-ES" baseline="0" dirty="0" err="1"/>
              <a:t>that</a:t>
            </a:r>
            <a:r>
              <a:rPr lang="es-ES" baseline="0" dirty="0"/>
              <a:t> </a:t>
            </a:r>
            <a:r>
              <a:rPr lang="es-ES" baseline="0" dirty="0" err="1"/>
              <a:t>technology</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risks</a:t>
            </a:r>
            <a:r>
              <a:rPr lang="es-ES" baseline="0" dirty="0"/>
              <a:t> </a:t>
            </a:r>
            <a:r>
              <a:rPr lang="es-ES" baseline="0" dirty="0" err="1"/>
              <a:t>or</a:t>
            </a:r>
            <a:r>
              <a:rPr lang="es-ES" baseline="0" dirty="0"/>
              <a:t> </a:t>
            </a:r>
            <a:r>
              <a:rPr lang="es-ES" baseline="0" dirty="0" err="1"/>
              <a:t>that</a:t>
            </a:r>
            <a:r>
              <a:rPr lang="es-ES" baseline="0" dirty="0"/>
              <a:t> </a:t>
            </a:r>
            <a:r>
              <a:rPr lang="es-ES" baseline="0" dirty="0" err="1"/>
              <a:t>there</a:t>
            </a:r>
            <a:r>
              <a:rPr lang="es-ES" baseline="0" dirty="0"/>
              <a:t> </a:t>
            </a:r>
            <a:r>
              <a:rPr lang="es-ES" baseline="0" dirty="0" err="1"/>
              <a:t>is</a:t>
            </a:r>
            <a:r>
              <a:rPr lang="es-ES" baseline="0" dirty="0"/>
              <a:t> no </a:t>
            </a:r>
            <a:r>
              <a:rPr lang="es-ES" baseline="0" dirty="0" err="1"/>
              <a:t>risk</a:t>
            </a:r>
            <a:r>
              <a:rPr lang="es-ES" baseline="0" dirty="0"/>
              <a:t> in </a:t>
            </a:r>
            <a:r>
              <a:rPr lang="es-ES" baseline="0" dirty="0" err="1"/>
              <a:t>using</a:t>
            </a:r>
            <a:r>
              <a:rPr lang="es-ES" baseline="0" dirty="0"/>
              <a:t> </a:t>
            </a:r>
            <a:r>
              <a:rPr lang="es-ES" baseline="0" dirty="0" err="1"/>
              <a:t>that</a:t>
            </a:r>
            <a:r>
              <a:rPr lang="es-ES" baseline="0" dirty="0"/>
              <a:t> </a:t>
            </a:r>
            <a:r>
              <a:rPr lang="es-ES" baseline="0" dirty="0" err="1"/>
              <a:t>technology</a:t>
            </a:r>
            <a:r>
              <a:rPr lang="es-ES" baseline="0" dirty="0"/>
              <a:t> in </a:t>
            </a:r>
            <a:r>
              <a:rPr lang="es-ES" baseline="0" dirty="0" err="1"/>
              <a:t>our</a:t>
            </a:r>
            <a:r>
              <a:rPr lang="es-ES" baseline="0" dirty="0"/>
              <a:t> </a:t>
            </a:r>
            <a:r>
              <a:rPr lang="es-ES" baseline="0" dirty="0" err="1"/>
              <a:t>project</a:t>
            </a:r>
            <a:r>
              <a:rPr lang="es-ES" baseline="0" dirty="0"/>
              <a:t> at </a:t>
            </a:r>
            <a:r>
              <a:rPr lang="es-ES" baseline="0" dirty="0" err="1"/>
              <a:t>the</a:t>
            </a:r>
            <a:r>
              <a:rPr lang="es-ES" baseline="0" dirty="0"/>
              <a:t> </a:t>
            </a:r>
            <a:r>
              <a:rPr lang="es-ES" baseline="0" dirty="0" err="1"/>
              <a:t>moment</a:t>
            </a:r>
            <a:r>
              <a:rPr lang="es-ES" baseline="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E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err="1"/>
              <a:t>The</a:t>
            </a:r>
            <a:r>
              <a:rPr lang="es-ES" dirty="0"/>
              <a:t> </a:t>
            </a:r>
            <a:r>
              <a:rPr lang="es-ES" dirty="0" smtClean="0"/>
              <a:t>blue </a:t>
            </a:r>
            <a:r>
              <a:rPr lang="es-ES" dirty="0" err="1" smtClean="0"/>
              <a:t>colour</a:t>
            </a:r>
            <a:r>
              <a:rPr lang="es-ES" dirty="0" smtClean="0"/>
              <a:t> </a:t>
            </a:r>
            <a:r>
              <a:rPr lang="es-ES" dirty="0" err="1"/>
              <a:t>means</a:t>
            </a:r>
            <a:r>
              <a:rPr lang="es-ES" dirty="0"/>
              <a:t> </a:t>
            </a:r>
            <a:r>
              <a:rPr lang="es-ES" dirty="0" err="1"/>
              <a:t>that</a:t>
            </a:r>
            <a:r>
              <a:rPr lang="es-ES" dirty="0"/>
              <a:t> </a:t>
            </a:r>
            <a:r>
              <a:rPr lang="es-ES" dirty="0" err="1"/>
              <a:t>currently</a:t>
            </a:r>
            <a:r>
              <a:rPr lang="es-ES" dirty="0"/>
              <a:t> </a:t>
            </a:r>
            <a:r>
              <a:rPr lang="es-ES" dirty="0" err="1"/>
              <a:t>we’ve</a:t>
            </a:r>
            <a:r>
              <a:rPr lang="es-ES" dirty="0"/>
              <a:t> </a:t>
            </a:r>
            <a:r>
              <a:rPr lang="es-ES" dirty="0" err="1"/>
              <a:t>learnt</a:t>
            </a:r>
            <a:r>
              <a:rPr lang="es-ES" dirty="0"/>
              <a:t> </a:t>
            </a:r>
            <a:r>
              <a:rPr lang="es-ES" dirty="0" err="1"/>
              <a:t>all</a:t>
            </a:r>
            <a:r>
              <a:rPr lang="es-ES" dirty="0"/>
              <a:t> </a:t>
            </a:r>
            <a:r>
              <a:rPr lang="es-ES" dirty="0" err="1"/>
              <a:t>we</a:t>
            </a:r>
            <a:r>
              <a:rPr lang="es-ES" dirty="0"/>
              <a:t> </a:t>
            </a:r>
            <a:r>
              <a:rPr lang="es-ES" dirty="0" err="1"/>
              <a:t>needed</a:t>
            </a:r>
            <a:r>
              <a:rPr lang="es-ES" baseline="0" dirty="0"/>
              <a:t> </a:t>
            </a:r>
            <a:r>
              <a:rPr lang="es-ES" baseline="0" dirty="0" err="1"/>
              <a:t>from</a:t>
            </a:r>
            <a:r>
              <a:rPr lang="es-ES" baseline="0" dirty="0"/>
              <a:t> </a:t>
            </a:r>
            <a:r>
              <a:rPr lang="es-ES" baseline="0" dirty="0" err="1"/>
              <a:t>that</a:t>
            </a:r>
            <a:r>
              <a:rPr lang="es-ES" baseline="0" dirty="0"/>
              <a:t> </a:t>
            </a:r>
            <a:r>
              <a:rPr lang="es-ES" baseline="0" dirty="0" err="1"/>
              <a:t>technology</a:t>
            </a:r>
            <a:r>
              <a:rPr lang="es-ES" baseline="0" dirty="0"/>
              <a:t>, </a:t>
            </a:r>
            <a:r>
              <a:rPr lang="es-ES" baseline="0" dirty="0" err="1"/>
              <a:t>but</a:t>
            </a:r>
            <a:r>
              <a:rPr lang="es-ES" baseline="0" dirty="0"/>
              <a:t> </a:t>
            </a:r>
            <a:r>
              <a:rPr lang="es-ES" baseline="0" dirty="0" err="1"/>
              <a:t>there</a:t>
            </a:r>
            <a:r>
              <a:rPr lang="es-ES" baseline="0" dirty="0"/>
              <a:t> are a </a:t>
            </a:r>
            <a:r>
              <a:rPr lang="es-ES" baseline="0" dirty="0" err="1"/>
              <a:t>couple</a:t>
            </a:r>
            <a:r>
              <a:rPr lang="es-ES" baseline="0" dirty="0"/>
              <a:t> of </a:t>
            </a:r>
            <a:r>
              <a:rPr lang="es-ES" baseline="0" dirty="0" err="1"/>
              <a:t>features</a:t>
            </a:r>
            <a:r>
              <a:rPr lang="es-ES" baseline="0" dirty="0"/>
              <a:t> </a:t>
            </a:r>
            <a:r>
              <a:rPr lang="es-ES" baseline="0" dirty="0" err="1"/>
              <a:t>we</a:t>
            </a:r>
            <a:r>
              <a:rPr lang="es-ES" baseline="0" dirty="0"/>
              <a:t> </a:t>
            </a:r>
            <a:r>
              <a:rPr lang="es-ES" baseline="0" dirty="0" err="1"/>
              <a:t>don’t</a:t>
            </a:r>
            <a:r>
              <a:rPr lang="es-ES" baseline="0" dirty="0"/>
              <a:t> </a:t>
            </a:r>
            <a:r>
              <a:rPr lang="es-ES" baseline="0" dirty="0" err="1"/>
              <a:t>fully</a:t>
            </a:r>
            <a:r>
              <a:rPr lang="es-ES" baseline="0" dirty="0"/>
              <a:t> control, </a:t>
            </a:r>
            <a:r>
              <a:rPr lang="es-ES" baseline="0" dirty="0" err="1"/>
              <a:t>which</a:t>
            </a:r>
            <a:r>
              <a:rPr lang="es-ES" baseline="0" dirty="0"/>
              <a:t> </a:t>
            </a:r>
            <a:r>
              <a:rPr lang="es-ES" baseline="0" dirty="0" err="1"/>
              <a:t>aren’t</a:t>
            </a:r>
            <a:r>
              <a:rPr lang="es-ES" baseline="0" dirty="0"/>
              <a:t> </a:t>
            </a:r>
            <a:r>
              <a:rPr lang="es-ES" baseline="0" dirty="0" err="1"/>
              <a:t>cricital</a:t>
            </a:r>
            <a:r>
              <a:rPr lang="es-ES" baseline="0" dirty="0"/>
              <a:t> </a:t>
            </a:r>
            <a:r>
              <a:rPr lang="es-ES" baseline="0" dirty="0" err="1"/>
              <a:t>or</a:t>
            </a:r>
            <a:r>
              <a:rPr lang="es-ES" baseline="0" dirty="0"/>
              <a:t> </a:t>
            </a:r>
            <a:r>
              <a:rPr lang="es-ES" baseline="0" dirty="0" err="1"/>
              <a:t>necessary</a:t>
            </a:r>
            <a:r>
              <a:rPr lang="es-ES" baseline="0" dirty="0"/>
              <a:t> </a:t>
            </a:r>
            <a:r>
              <a:rPr lang="es-ES" baseline="0" dirty="0" err="1"/>
              <a:t>for</a:t>
            </a:r>
            <a:r>
              <a:rPr lang="es-ES" baseline="0" dirty="0"/>
              <a:t> </a:t>
            </a:r>
            <a:r>
              <a:rPr lang="es-ES" baseline="0" dirty="0" err="1"/>
              <a:t>our</a:t>
            </a:r>
            <a:r>
              <a:rPr lang="es-ES" baseline="0" dirty="0"/>
              <a:t> </a:t>
            </a:r>
            <a:r>
              <a:rPr lang="es-ES" baseline="0" dirty="0" err="1"/>
              <a:t>project</a:t>
            </a:r>
            <a:r>
              <a:rPr lang="es-ES" baseline="0" dirty="0"/>
              <a:t>. </a:t>
            </a:r>
            <a:r>
              <a:rPr lang="es-ES" baseline="0" dirty="0" err="1"/>
              <a:t>Also</a:t>
            </a:r>
            <a:r>
              <a:rPr lang="es-ES" baseline="0" dirty="0"/>
              <a:t>, </a:t>
            </a:r>
            <a:r>
              <a:rPr lang="es-ES" baseline="0" dirty="0" err="1"/>
              <a:t>it</a:t>
            </a:r>
            <a:r>
              <a:rPr lang="es-ES" baseline="0" dirty="0"/>
              <a:t> </a:t>
            </a:r>
            <a:r>
              <a:rPr lang="es-ES" baseline="0" dirty="0" err="1"/>
              <a:t>means</a:t>
            </a:r>
            <a:r>
              <a:rPr lang="es-ES" baseline="0" dirty="0"/>
              <a:t> </a:t>
            </a:r>
            <a:r>
              <a:rPr lang="es-ES" baseline="0" dirty="0" err="1"/>
              <a:t>that</a:t>
            </a:r>
            <a:r>
              <a:rPr lang="es-ES" baseline="0" dirty="0"/>
              <a:t> </a:t>
            </a:r>
            <a:r>
              <a:rPr lang="es-ES" baseline="0" dirty="0" err="1"/>
              <a:t>using</a:t>
            </a:r>
            <a:r>
              <a:rPr lang="es-ES" baseline="0" dirty="0"/>
              <a:t> </a:t>
            </a:r>
            <a:r>
              <a:rPr lang="es-ES" baseline="0" dirty="0" err="1"/>
              <a:t>the</a:t>
            </a:r>
            <a:r>
              <a:rPr lang="es-ES" baseline="0" dirty="0"/>
              <a:t> </a:t>
            </a:r>
            <a:r>
              <a:rPr lang="es-ES" baseline="0" dirty="0" err="1"/>
              <a:t>technology</a:t>
            </a:r>
            <a:r>
              <a:rPr lang="es-ES" baseline="0" dirty="0"/>
              <a:t> in </a:t>
            </a:r>
            <a:r>
              <a:rPr lang="es-ES" baseline="0" dirty="0" err="1"/>
              <a:t>our</a:t>
            </a:r>
            <a:r>
              <a:rPr lang="es-ES" baseline="0" dirty="0"/>
              <a:t> </a:t>
            </a:r>
            <a:r>
              <a:rPr lang="es-ES" baseline="0" dirty="0" err="1"/>
              <a:t>project</a:t>
            </a:r>
            <a:r>
              <a:rPr lang="es-ES" baseline="0" dirty="0"/>
              <a:t> </a:t>
            </a:r>
            <a:r>
              <a:rPr lang="es-ES" baseline="0" dirty="0" err="1"/>
              <a:t>could</a:t>
            </a:r>
            <a:r>
              <a:rPr lang="es-ES" baseline="0" dirty="0"/>
              <a:t> </a:t>
            </a:r>
            <a:r>
              <a:rPr lang="es-ES" baseline="0" dirty="0" err="1"/>
              <a:t>carry</a:t>
            </a:r>
            <a:r>
              <a:rPr lang="es-ES" baseline="0" dirty="0"/>
              <a:t> a </a:t>
            </a:r>
            <a:r>
              <a:rPr lang="es-ES" baseline="0" dirty="0" err="1"/>
              <a:t>little</a:t>
            </a:r>
            <a:r>
              <a:rPr lang="es-ES" baseline="0" dirty="0"/>
              <a:t> </a:t>
            </a:r>
            <a:r>
              <a:rPr lang="es-ES" baseline="0" dirty="0" err="1"/>
              <a:t>risk</a:t>
            </a:r>
            <a:r>
              <a:rPr lang="es-ES" baseline="0" dirty="0"/>
              <a:t> </a:t>
            </a:r>
            <a:r>
              <a:rPr lang="es-ES" baseline="0" dirty="0" err="1"/>
              <a:t>if</a:t>
            </a:r>
            <a:r>
              <a:rPr lang="es-ES" baseline="0" dirty="0"/>
              <a:t> </a:t>
            </a:r>
            <a:r>
              <a:rPr lang="es-ES" baseline="0" dirty="0" err="1"/>
              <a:t>we</a:t>
            </a:r>
            <a:r>
              <a:rPr lang="es-ES" baseline="0" dirty="0"/>
              <a:t> </a:t>
            </a:r>
            <a:r>
              <a:rPr lang="es-ES" baseline="0" dirty="0" err="1"/>
              <a:t>find</a:t>
            </a:r>
            <a:r>
              <a:rPr lang="es-ES" baseline="0" dirty="0"/>
              <a:t> </a:t>
            </a:r>
            <a:r>
              <a:rPr lang="es-ES" baseline="0" dirty="0" err="1"/>
              <a:t>problems</a:t>
            </a:r>
            <a:r>
              <a:rPr lang="es-ES" baseline="0" dirty="0"/>
              <a:t> </a:t>
            </a:r>
            <a:r>
              <a:rPr lang="es-ES" baseline="0" dirty="0" err="1"/>
              <a:t>during</a:t>
            </a:r>
            <a:r>
              <a:rPr lang="es-ES" baseline="0" dirty="0"/>
              <a:t> </a:t>
            </a:r>
            <a:r>
              <a:rPr lang="es-ES" baseline="0" dirty="0" err="1"/>
              <a:t>its</a:t>
            </a:r>
            <a:r>
              <a:rPr lang="es-ES" baseline="0" dirty="0"/>
              <a:t> </a:t>
            </a:r>
            <a:r>
              <a:rPr lang="es-ES" baseline="0" dirty="0" err="1"/>
              <a:t>usage</a:t>
            </a:r>
            <a:r>
              <a:rPr lang="es-ES" baseline="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ES"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err="1"/>
              <a:t>Finally</a:t>
            </a:r>
            <a:r>
              <a:rPr lang="es-ES" baseline="0" dirty="0"/>
              <a:t>, </a:t>
            </a:r>
            <a:r>
              <a:rPr lang="es-ES" baseline="0" dirty="0" err="1"/>
              <a:t>the</a:t>
            </a:r>
            <a:r>
              <a:rPr lang="es-ES" baseline="0" dirty="0"/>
              <a:t> red </a:t>
            </a:r>
            <a:r>
              <a:rPr lang="es-ES" baseline="0" dirty="0" err="1"/>
              <a:t>colour</a:t>
            </a:r>
            <a:r>
              <a:rPr lang="es-ES" baseline="0" dirty="0"/>
              <a:t> </a:t>
            </a:r>
            <a:r>
              <a:rPr lang="es-ES" baseline="0" dirty="0" err="1"/>
              <a:t>means</a:t>
            </a:r>
            <a:r>
              <a:rPr lang="es-ES" baseline="0" dirty="0"/>
              <a:t> </a:t>
            </a:r>
            <a:r>
              <a:rPr lang="es-ES" baseline="0" dirty="0" err="1"/>
              <a:t>that</a:t>
            </a:r>
            <a:r>
              <a:rPr lang="es-ES" baseline="0" dirty="0"/>
              <a:t> </a:t>
            </a:r>
            <a:r>
              <a:rPr lang="es-ES" baseline="0" dirty="0" err="1"/>
              <a:t>the</a:t>
            </a:r>
            <a:r>
              <a:rPr lang="es-ES" baseline="0" dirty="0"/>
              <a:t> </a:t>
            </a:r>
            <a:r>
              <a:rPr lang="es-ES" baseline="0" dirty="0" err="1"/>
              <a:t>technology</a:t>
            </a:r>
            <a:r>
              <a:rPr lang="es-ES" baseline="0" dirty="0"/>
              <a:t> </a:t>
            </a:r>
            <a:r>
              <a:rPr lang="es-ES" baseline="0" dirty="0" err="1"/>
              <a:t>isn’t</a:t>
            </a:r>
            <a:r>
              <a:rPr lang="es-ES" baseline="0" dirty="0"/>
              <a:t> </a:t>
            </a:r>
            <a:r>
              <a:rPr lang="es-ES" baseline="0" dirty="0" err="1"/>
              <a:t>learnt</a:t>
            </a:r>
            <a:r>
              <a:rPr lang="es-ES" baseline="0" dirty="0"/>
              <a:t> and </a:t>
            </a:r>
            <a:r>
              <a:rPr lang="es-ES" baseline="0" dirty="0" err="1"/>
              <a:t>that</a:t>
            </a:r>
            <a:r>
              <a:rPr lang="es-ES" baseline="0" dirty="0"/>
              <a:t> </a:t>
            </a:r>
            <a:r>
              <a:rPr lang="es-ES" baseline="0" dirty="0" err="1"/>
              <a:t>using</a:t>
            </a:r>
            <a:r>
              <a:rPr lang="es-ES" baseline="0" dirty="0"/>
              <a:t> </a:t>
            </a:r>
            <a:r>
              <a:rPr lang="es-ES" baseline="0" dirty="0" err="1"/>
              <a:t>the</a:t>
            </a:r>
            <a:r>
              <a:rPr lang="es-ES" baseline="0" dirty="0"/>
              <a:t> </a:t>
            </a:r>
            <a:r>
              <a:rPr lang="es-ES" baseline="0" dirty="0" err="1"/>
              <a:t>technology</a:t>
            </a:r>
            <a:r>
              <a:rPr lang="es-ES" baseline="0" dirty="0"/>
              <a:t> has </a:t>
            </a:r>
            <a:r>
              <a:rPr lang="es-ES" baseline="0" dirty="0" err="1"/>
              <a:t>many</a:t>
            </a:r>
            <a:r>
              <a:rPr lang="es-ES" baseline="0" dirty="0"/>
              <a:t> </a:t>
            </a:r>
            <a:r>
              <a:rPr lang="es-ES" baseline="0" dirty="0" err="1"/>
              <a:t>risks</a:t>
            </a:r>
            <a:r>
              <a:rPr lang="es-ES" baseline="0" dirty="0"/>
              <a:t> </a:t>
            </a:r>
            <a:r>
              <a:rPr lang="es-ES" baseline="0" dirty="0" err="1"/>
              <a:t>for</a:t>
            </a:r>
            <a:r>
              <a:rPr lang="es-ES" baseline="0" dirty="0"/>
              <a:t> </a:t>
            </a:r>
            <a:r>
              <a:rPr lang="es-ES" baseline="0" dirty="0" err="1"/>
              <a:t>our</a:t>
            </a:r>
            <a:r>
              <a:rPr lang="es-ES" baseline="0" dirty="0"/>
              <a:t> </a:t>
            </a:r>
            <a:r>
              <a:rPr lang="es-ES" baseline="0" dirty="0" err="1"/>
              <a:t>project</a:t>
            </a:r>
            <a:r>
              <a:rPr lang="es-ES" baseline="0" dirty="0"/>
              <a:t>, </a:t>
            </a:r>
            <a:r>
              <a:rPr lang="es-ES" baseline="0" dirty="0" err="1"/>
              <a:t>resulting</a:t>
            </a:r>
            <a:r>
              <a:rPr lang="es-ES" baseline="0" dirty="0"/>
              <a:t> in </a:t>
            </a:r>
            <a:r>
              <a:rPr lang="es-ES" baseline="0" dirty="0" err="1"/>
              <a:t>possible</a:t>
            </a:r>
            <a:r>
              <a:rPr lang="es-ES" baseline="0" dirty="0"/>
              <a:t> </a:t>
            </a:r>
            <a:r>
              <a:rPr lang="es-ES" baseline="0" dirty="0" err="1"/>
              <a:t>delays</a:t>
            </a:r>
            <a:r>
              <a:rPr lang="es-ES" baseline="0" dirty="0"/>
              <a:t> in </a:t>
            </a:r>
            <a:r>
              <a:rPr lang="es-ES" baseline="0" dirty="0" err="1"/>
              <a:t>its</a:t>
            </a:r>
            <a:r>
              <a:rPr lang="es-ES" baseline="0" dirty="0"/>
              <a:t> </a:t>
            </a:r>
            <a:r>
              <a:rPr lang="es-ES" baseline="0" dirty="0" err="1"/>
              <a:t>development</a:t>
            </a:r>
            <a:r>
              <a:rPr lang="es-ES" baseline="0" dirty="0"/>
              <a:t>.</a:t>
            </a:r>
            <a:endParaRPr lang="es-ES" dirty="0"/>
          </a:p>
          <a:p>
            <a:pPr marL="0" lvl="0" indent="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As </a:t>
            </a:r>
            <a:r>
              <a:rPr lang="es-ES" dirty="0" err="1"/>
              <a:t>we</a:t>
            </a:r>
            <a:r>
              <a:rPr lang="es-ES" dirty="0"/>
              <a:t> can </a:t>
            </a:r>
            <a:r>
              <a:rPr lang="es-ES" dirty="0" err="1"/>
              <a:t>see</a:t>
            </a:r>
            <a:r>
              <a:rPr lang="es-ES" dirty="0"/>
              <a:t>, </a:t>
            </a:r>
            <a:r>
              <a:rPr lang="es-ES" dirty="0" err="1"/>
              <a:t>we’ve</a:t>
            </a:r>
            <a:r>
              <a:rPr lang="es-ES" dirty="0"/>
              <a:t> </a:t>
            </a:r>
            <a:r>
              <a:rPr lang="es-ES" dirty="0" err="1"/>
              <a:t>learnt</a:t>
            </a:r>
            <a:r>
              <a:rPr lang="es-ES" dirty="0"/>
              <a:t> </a:t>
            </a:r>
            <a:r>
              <a:rPr lang="es-ES" dirty="0" err="1"/>
              <a:t>all</a:t>
            </a:r>
            <a:r>
              <a:rPr lang="es-ES" dirty="0"/>
              <a:t> </a:t>
            </a:r>
            <a:r>
              <a:rPr lang="es-ES" dirty="0" err="1"/>
              <a:t>we</a:t>
            </a:r>
            <a:r>
              <a:rPr lang="es-ES" dirty="0"/>
              <a:t> </a:t>
            </a:r>
            <a:r>
              <a:rPr lang="es-ES" dirty="0" err="1"/>
              <a:t>needed</a:t>
            </a:r>
            <a:r>
              <a:rPr lang="es-ES" dirty="0"/>
              <a:t> </a:t>
            </a:r>
            <a:r>
              <a:rPr lang="es-ES" dirty="0" err="1"/>
              <a:t>from</a:t>
            </a:r>
            <a:r>
              <a:rPr lang="es-ES" baseline="0" dirty="0"/>
              <a:t> </a:t>
            </a:r>
            <a:r>
              <a:rPr lang="es-ES" baseline="0" dirty="0" err="1"/>
              <a:t>many</a:t>
            </a:r>
            <a:r>
              <a:rPr lang="es-ES" baseline="0" dirty="0"/>
              <a:t> </a:t>
            </a:r>
            <a:r>
              <a:rPr lang="es-ES" baseline="0" dirty="0" err="1"/>
              <a:t>technologies</a:t>
            </a:r>
            <a:r>
              <a:rPr lang="es-ES" baseline="0" dirty="0"/>
              <a:t>. </a:t>
            </a:r>
            <a:r>
              <a:rPr lang="es-ES" baseline="0" dirty="0" err="1"/>
              <a:t>The</a:t>
            </a:r>
            <a:r>
              <a:rPr lang="es-ES" baseline="0" dirty="0"/>
              <a:t> </a:t>
            </a:r>
            <a:r>
              <a:rPr lang="es-ES" baseline="0" dirty="0" err="1"/>
              <a:t>situation</a:t>
            </a:r>
            <a:r>
              <a:rPr lang="es-ES" baseline="0" dirty="0"/>
              <a:t> of AJAX and Chart.js </a:t>
            </a:r>
            <a:r>
              <a:rPr lang="es-ES" baseline="0" dirty="0" err="1"/>
              <a:t>is</a:t>
            </a:r>
            <a:r>
              <a:rPr lang="es-ES" baseline="0" dirty="0"/>
              <a:t> </a:t>
            </a:r>
            <a:r>
              <a:rPr lang="es-ES" baseline="0" dirty="0" err="1"/>
              <a:t>that</a:t>
            </a:r>
            <a:r>
              <a:rPr lang="es-ES" baseline="0" dirty="0"/>
              <a:t> </a:t>
            </a:r>
            <a:r>
              <a:rPr lang="es-ES" baseline="0" dirty="0" err="1"/>
              <a:t>despite</a:t>
            </a:r>
            <a:r>
              <a:rPr lang="es-ES" baseline="0" dirty="0"/>
              <a:t> </a:t>
            </a:r>
            <a:r>
              <a:rPr lang="es-ES" baseline="0" dirty="0" err="1"/>
              <a:t>knowing</a:t>
            </a:r>
            <a:r>
              <a:rPr lang="es-ES" baseline="0" dirty="0"/>
              <a:t> </a:t>
            </a:r>
            <a:r>
              <a:rPr lang="es-ES" baseline="0" dirty="0" err="1"/>
              <a:t>the</a:t>
            </a:r>
            <a:r>
              <a:rPr lang="es-ES" baseline="0" dirty="0"/>
              <a:t> </a:t>
            </a:r>
            <a:r>
              <a:rPr lang="es-ES" baseline="0" dirty="0" err="1"/>
              <a:t>needed</a:t>
            </a:r>
            <a:r>
              <a:rPr lang="es-ES" baseline="0" dirty="0"/>
              <a:t> </a:t>
            </a:r>
            <a:r>
              <a:rPr lang="es-ES" baseline="0" dirty="0" err="1"/>
              <a:t>things</a:t>
            </a:r>
            <a:r>
              <a:rPr lang="es-ES" baseline="0" dirty="0"/>
              <a:t> </a:t>
            </a:r>
            <a:r>
              <a:rPr lang="es-ES" baseline="0" dirty="0" err="1"/>
              <a:t>for</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we</a:t>
            </a:r>
            <a:r>
              <a:rPr lang="es-ES" baseline="0" dirty="0"/>
              <a:t> </a:t>
            </a:r>
            <a:r>
              <a:rPr lang="es-ES" baseline="0" dirty="0" err="1"/>
              <a:t>still</a:t>
            </a:r>
            <a:r>
              <a:rPr lang="es-ES" baseline="0" dirty="0"/>
              <a:t> </a:t>
            </a:r>
            <a:r>
              <a:rPr lang="es-ES" baseline="0" dirty="0" err="1"/>
              <a:t>don’t</a:t>
            </a:r>
            <a:r>
              <a:rPr lang="es-ES" baseline="0" dirty="0"/>
              <a:t> </a:t>
            </a:r>
            <a:r>
              <a:rPr lang="es-ES" baseline="0" dirty="0" err="1"/>
              <a:t>know</a:t>
            </a:r>
            <a:r>
              <a:rPr lang="es-ES" baseline="0" dirty="0"/>
              <a:t> </a:t>
            </a:r>
            <a:r>
              <a:rPr lang="es-ES" baseline="0" dirty="0" err="1"/>
              <a:t>little</a:t>
            </a:r>
            <a:r>
              <a:rPr lang="es-ES" baseline="0" dirty="0"/>
              <a:t> </a:t>
            </a:r>
            <a:r>
              <a:rPr lang="es-ES" baseline="0" dirty="0" err="1"/>
              <a:t>features</a:t>
            </a:r>
            <a:r>
              <a:rPr lang="es-ES" baseline="0" dirty="0"/>
              <a:t> </a:t>
            </a:r>
            <a:r>
              <a:rPr lang="es-ES" baseline="0" dirty="0" err="1"/>
              <a:t>that</a:t>
            </a:r>
            <a:r>
              <a:rPr lang="es-ES" baseline="0" dirty="0"/>
              <a:t> </a:t>
            </a:r>
            <a:r>
              <a:rPr lang="es-ES" baseline="0" dirty="0" err="1"/>
              <a:t>could</a:t>
            </a:r>
            <a:r>
              <a:rPr lang="es-ES" baseline="0" dirty="0"/>
              <a:t> </a:t>
            </a:r>
            <a:r>
              <a:rPr lang="es-ES" baseline="0" dirty="0" err="1"/>
              <a:t>improve</a:t>
            </a:r>
            <a:r>
              <a:rPr lang="es-ES" baseline="0" dirty="0"/>
              <a:t> a </a:t>
            </a:r>
            <a:r>
              <a:rPr lang="es-ES" baseline="0" dirty="0" err="1"/>
              <a:t>little</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itself</a:t>
            </a:r>
            <a:r>
              <a:rPr lang="es-ES" baseline="0" dirty="0"/>
              <a:t> </a:t>
            </a:r>
            <a:r>
              <a:rPr lang="es-ES" baseline="0" dirty="0" err="1"/>
              <a:t>rather</a:t>
            </a:r>
            <a:r>
              <a:rPr lang="es-ES" baseline="0" dirty="0"/>
              <a:t> </a:t>
            </a:r>
            <a:r>
              <a:rPr lang="es-ES" baseline="0" dirty="0" err="1"/>
              <a:t>than</a:t>
            </a:r>
            <a:r>
              <a:rPr lang="es-ES" baseline="0" dirty="0"/>
              <a:t> </a:t>
            </a:r>
            <a:r>
              <a:rPr lang="es-ES" baseline="0" dirty="0" err="1"/>
              <a:t>stopping</a:t>
            </a:r>
            <a:r>
              <a:rPr lang="es-ES" baseline="0" dirty="0"/>
              <a:t> </a:t>
            </a:r>
            <a:r>
              <a:rPr lang="es-ES" baseline="0" dirty="0" err="1"/>
              <a:t>its</a:t>
            </a:r>
            <a:r>
              <a:rPr lang="es-ES" baseline="0" dirty="0"/>
              <a:t> </a:t>
            </a:r>
            <a:r>
              <a:rPr lang="es-ES" baseline="0" dirty="0" err="1"/>
              <a:t>development</a:t>
            </a:r>
            <a:r>
              <a:rPr lang="es-ES" baseline="0" dirty="0"/>
              <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Here</a:t>
            </a:r>
            <a:r>
              <a:rPr lang="es-ES" dirty="0"/>
              <a:t>,</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the</a:t>
            </a:r>
            <a:r>
              <a:rPr lang="es-ES" baseline="0" dirty="0"/>
              <a:t> </a:t>
            </a:r>
            <a:r>
              <a:rPr lang="es-ES" baseline="0" dirty="0" err="1"/>
              <a:t>only</a:t>
            </a:r>
            <a:r>
              <a:rPr lang="es-ES" baseline="0" dirty="0"/>
              <a:t> real </a:t>
            </a:r>
            <a:r>
              <a:rPr lang="es-ES" baseline="0" dirty="0" err="1"/>
              <a:t>problem</a:t>
            </a:r>
            <a:r>
              <a:rPr lang="es-ES" baseline="0" dirty="0"/>
              <a:t> </a:t>
            </a:r>
            <a:r>
              <a:rPr lang="es-ES" baseline="0" dirty="0" err="1"/>
              <a:t>that</a:t>
            </a:r>
            <a:r>
              <a:rPr lang="es-ES" baseline="0" dirty="0"/>
              <a:t> </a:t>
            </a:r>
            <a:r>
              <a:rPr lang="es-ES" baseline="0" dirty="0" err="1"/>
              <a:t>could</a:t>
            </a:r>
            <a:r>
              <a:rPr lang="es-ES" baseline="0" dirty="0"/>
              <a:t> </a:t>
            </a:r>
            <a:r>
              <a:rPr lang="es-ES" baseline="0" dirty="0" err="1"/>
              <a:t>appear</a:t>
            </a:r>
            <a:r>
              <a:rPr lang="es-ES" baseline="0" dirty="0"/>
              <a:t> in </a:t>
            </a:r>
            <a:r>
              <a:rPr lang="es-ES" baseline="0" dirty="0" err="1"/>
              <a:t>our</a:t>
            </a:r>
            <a:r>
              <a:rPr lang="es-ES" baseline="0" dirty="0"/>
              <a:t> </a:t>
            </a:r>
            <a:r>
              <a:rPr lang="es-ES" baseline="0" dirty="0" err="1"/>
              <a:t>project</a:t>
            </a:r>
            <a:r>
              <a:rPr lang="es-ES" baseline="0" dirty="0"/>
              <a:t>: </a:t>
            </a:r>
            <a:r>
              <a:rPr lang="es-ES" baseline="0" dirty="0" err="1"/>
              <a:t>The</a:t>
            </a:r>
            <a:r>
              <a:rPr lang="es-ES" baseline="0" dirty="0"/>
              <a:t> </a:t>
            </a:r>
            <a:r>
              <a:rPr lang="es-ES" baseline="0" dirty="0" err="1"/>
              <a:t>situation</a:t>
            </a:r>
            <a:r>
              <a:rPr lang="es-ES" baseline="0" dirty="0"/>
              <a:t> in </a:t>
            </a:r>
            <a:r>
              <a:rPr lang="es-ES" baseline="0" dirty="0" err="1"/>
              <a:t>which</a:t>
            </a:r>
            <a:r>
              <a:rPr lang="es-ES" baseline="0" dirty="0"/>
              <a:t> </a:t>
            </a:r>
            <a:r>
              <a:rPr lang="es-ES" baseline="0" dirty="0" err="1"/>
              <a:t>our</a:t>
            </a:r>
            <a:r>
              <a:rPr lang="es-ES" baseline="0" dirty="0"/>
              <a:t> </a:t>
            </a:r>
            <a:r>
              <a:rPr lang="es-ES" baseline="0" dirty="0" err="1"/>
              <a:t>main</a:t>
            </a:r>
            <a:r>
              <a:rPr lang="es-ES" baseline="0" dirty="0"/>
              <a:t> </a:t>
            </a:r>
            <a:r>
              <a:rPr lang="es-ES" baseline="0" dirty="0" err="1"/>
              <a:t>deployment</a:t>
            </a:r>
            <a:r>
              <a:rPr lang="es-ES" baseline="0" dirty="0"/>
              <a:t> </a:t>
            </a:r>
            <a:r>
              <a:rPr lang="es-ES" baseline="0" dirty="0" err="1"/>
              <a:t>technology</a:t>
            </a:r>
            <a:r>
              <a:rPr lang="es-ES" baseline="0" dirty="0"/>
              <a:t>, Digital </a:t>
            </a:r>
            <a:r>
              <a:rPr lang="es-ES" baseline="0" dirty="0" err="1"/>
              <a:t>Ocean</a:t>
            </a:r>
            <a:r>
              <a:rPr lang="es-ES" baseline="0" dirty="0"/>
              <a:t>, </a:t>
            </a:r>
            <a:r>
              <a:rPr lang="es-ES" baseline="0" dirty="0" err="1"/>
              <a:t>fails</a:t>
            </a:r>
            <a:r>
              <a:rPr lang="es-ES" baseline="0" dirty="0"/>
              <a:t>, </a:t>
            </a:r>
            <a:r>
              <a:rPr lang="es-ES" baseline="0" dirty="0" err="1"/>
              <a:t>because</a:t>
            </a:r>
            <a:r>
              <a:rPr lang="es-ES" baseline="0" dirty="0"/>
              <a:t> in </a:t>
            </a:r>
            <a:r>
              <a:rPr lang="es-ES" baseline="0" dirty="0" err="1"/>
              <a:t>that</a:t>
            </a:r>
            <a:r>
              <a:rPr lang="es-ES" baseline="0" dirty="0"/>
              <a:t> case, </a:t>
            </a:r>
            <a:r>
              <a:rPr lang="es-ES" baseline="0" dirty="0" err="1"/>
              <a:t>using</a:t>
            </a:r>
            <a:r>
              <a:rPr lang="es-ES" baseline="0" dirty="0"/>
              <a:t> </a:t>
            </a:r>
            <a:r>
              <a:rPr lang="es-ES" baseline="0" dirty="0" err="1"/>
              <a:t>Heroku</a:t>
            </a:r>
            <a:r>
              <a:rPr lang="es-ES" baseline="0" dirty="0"/>
              <a:t> </a:t>
            </a:r>
            <a:r>
              <a:rPr lang="es-ES" baseline="0" dirty="0" err="1"/>
              <a:t>could</a:t>
            </a:r>
            <a:r>
              <a:rPr lang="es-ES" baseline="0" dirty="0"/>
              <a:t> </a:t>
            </a:r>
            <a:r>
              <a:rPr lang="es-ES" baseline="0" dirty="0" err="1"/>
              <a:t>result</a:t>
            </a:r>
            <a:r>
              <a:rPr lang="es-ES" baseline="0" dirty="0"/>
              <a:t> in </a:t>
            </a:r>
            <a:r>
              <a:rPr lang="es-ES" baseline="0" dirty="0" err="1"/>
              <a:t>serious</a:t>
            </a:r>
            <a:r>
              <a:rPr lang="es-ES" baseline="0" dirty="0"/>
              <a:t> </a:t>
            </a:r>
            <a:r>
              <a:rPr lang="es-ES" baseline="0" dirty="0" err="1"/>
              <a:t>problems</a:t>
            </a:r>
            <a:r>
              <a:rPr lang="es-ES" baseline="0" dirty="0"/>
              <a:t> of </a:t>
            </a:r>
            <a:r>
              <a:rPr lang="es-ES" baseline="0" dirty="0" err="1"/>
              <a:t>availability</a:t>
            </a:r>
            <a:r>
              <a:rPr lang="es-ES" baseline="0" dirty="0"/>
              <a:t> </a:t>
            </a:r>
            <a:r>
              <a:rPr lang="es-ES" baseline="0" dirty="0" err="1"/>
              <a:t>for</a:t>
            </a:r>
            <a:r>
              <a:rPr lang="es-ES" baseline="0" dirty="0"/>
              <a:t> </a:t>
            </a:r>
            <a:r>
              <a:rPr lang="es-ES" baseline="0" dirty="0" err="1"/>
              <a:t>our</a:t>
            </a:r>
            <a:r>
              <a:rPr lang="es-ES" baseline="0" dirty="0"/>
              <a:t> </a:t>
            </a:r>
            <a:r>
              <a:rPr lang="es-ES" baseline="0" dirty="0" err="1"/>
              <a:t>platform</a:t>
            </a:r>
            <a:r>
              <a:rPr lang="es-ES" baseline="0" dirty="0"/>
              <a:t>, </a:t>
            </a:r>
            <a:r>
              <a:rPr lang="es-ES" baseline="0" dirty="0" err="1"/>
              <a:t>because</a:t>
            </a:r>
            <a:r>
              <a:rPr lang="es-ES" baseline="0" dirty="0"/>
              <a:t> of </a:t>
            </a:r>
            <a:r>
              <a:rPr lang="es-ES" baseline="0" dirty="0" err="1"/>
              <a:t>its</a:t>
            </a:r>
            <a:r>
              <a:rPr lang="es-ES" baseline="0" dirty="0"/>
              <a:t> </a:t>
            </a:r>
            <a:r>
              <a:rPr lang="es-ES" baseline="0" dirty="0" err="1"/>
              <a:t>slow</a:t>
            </a:r>
            <a:r>
              <a:rPr lang="es-ES" baseline="0" dirty="0"/>
              <a:t> response times.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things</a:t>
            </a:r>
            <a:r>
              <a:rPr lang="es-ES" dirty="0"/>
              <a:t> </a:t>
            </a:r>
            <a:r>
              <a:rPr lang="es-ES" dirty="0" err="1"/>
              <a:t>we’ve</a:t>
            </a:r>
            <a:r>
              <a:rPr lang="es-ES" dirty="0"/>
              <a:t> </a:t>
            </a:r>
            <a:r>
              <a:rPr lang="es-ES" dirty="0" err="1"/>
              <a:t>already</a:t>
            </a:r>
            <a:r>
              <a:rPr lang="es-ES" dirty="0"/>
              <a:t> done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First</a:t>
            </a:r>
            <a:r>
              <a:rPr lang="es-ES" dirty="0"/>
              <a:t>, </a:t>
            </a:r>
            <a:r>
              <a:rPr lang="es-ES" dirty="0" err="1"/>
              <a:t>we’ve</a:t>
            </a:r>
            <a:r>
              <a:rPr lang="es-ES" dirty="0"/>
              <a:t> </a:t>
            </a:r>
            <a:r>
              <a:rPr lang="es-ES" dirty="0" err="1"/>
              <a:t>been</a:t>
            </a:r>
            <a:r>
              <a:rPr lang="es-ES" dirty="0"/>
              <a:t> </a:t>
            </a:r>
            <a:r>
              <a:rPr lang="es-ES" dirty="0" err="1"/>
              <a:t>analysing</a:t>
            </a:r>
            <a:r>
              <a:rPr lang="es-ES" dirty="0"/>
              <a:t> </a:t>
            </a:r>
            <a:r>
              <a:rPr lang="es-ES" dirty="0" err="1"/>
              <a:t>our</a:t>
            </a:r>
            <a:r>
              <a:rPr lang="es-ES" dirty="0"/>
              <a:t> </a:t>
            </a:r>
            <a:r>
              <a:rPr lang="es-ES" dirty="0" err="1"/>
              <a:t>problems</a:t>
            </a:r>
            <a:r>
              <a:rPr lang="es-ES" dirty="0"/>
              <a:t> and </a:t>
            </a:r>
            <a:r>
              <a:rPr lang="es-ES" dirty="0" err="1"/>
              <a:t>the</a:t>
            </a:r>
            <a:r>
              <a:rPr lang="es-ES" dirty="0"/>
              <a:t> </a:t>
            </a:r>
            <a:r>
              <a:rPr lang="es-ES" dirty="0" err="1"/>
              <a:t>solutions</a:t>
            </a:r>
            <a:r>
              <a:rPr lang="es-ES" dirty="0"/>
              <a:t> </a:t>
            </a:r>
            <a:r>
              <a:rPr lang="es-ES" dirty="0" err="1"/>
              <a:t>given</a:t>
            </a:r>
            <a:r>
              <a:rPr lang="es-ES" dirty="0"/>
              <a:t> to </a:t>
            </a:r>
            <a:r>
              <a:rPr lang="es-ES" dirty="0" err="1"/>
              <a:t>them</a:t>
            </a:r>
            <a:r>
              <a:rPr lang="es-ES" dirty="0"/>
              <a:t>, </a:t>
            </a:r>
            <a:r>
              <a:rPr lang="es-ES" dirty="0" err="1"/>
              <a:t>resulting</a:t>
            </a:r>
            <a:r>
              <a:rPr lang="es-ES" dirty="0"/>
              <a:t> in </a:t>
            </a:r>
            <a:r>
              <a:rPr lang="es-ES" dirty="0" err="1"/>
              <a:t>this</a:t>
            </a:r>
            <a:r>
              <a:rPr lang="es-ES" dirty="0"/>
              <a:t> </a:t>
            </a:r>
            <a:r>
              <a:rPr lang="es-ES" dirty="0" err="1"/>
              <a:t>table</a:t>
            </a:r>
            <a:r>
              <a:rPr lang="es-ES" dirty="0"/>
              <a:t> </a:t>
            </a:r>
            <a:r>
              <a:rPr lang="es-ES" dirty="0" err="1"/>
              <a:t>we</a:t>
            </a:r>
            <a:r>
              <a:rPr lang="es-ES" dirty="0"/>
              <a:t> </a:t>
            </a:r>
            <a:r>
              <a:rPr lang="es-ES" dirty="0" err="1"/>
              <a:t>see</a:t>
            </a:r>
            <a:r>
              <a:rPr lang="es-ES" baseline="0" dirty="0"/>
              <a:t> </a:t>
            </a:r>
            <a:r>
              <a:rPr lang="es-ES" baseline="0" dirty="0" err="1"/>
              <a:t>here</a:t>
            </a:r>
            <a:r>
              <a:rPr lang="es-ES" baseline="0" dirty="0"/>
              <a:t>. </a:t>
            </a:r>
            <a:r>
              <a:rPr lang="es-ES" baseline="0" dirty="0" err="1"/>
              <a:t>The</a:t>
            </a:r>
            <a:r>
              <a:rPr lang="es-ES" baseline="0" dirty="0"/>
              <a:t> </a:t>
            </a:r>
            <a:r>
              <a:rPr lang="es-ES" baseline="0" dirty="0" err="1"/>
              <a:t>table</a:t>
            </a:r>
            <a:r>
              <a:rPr lang="es-ES" baseline="0" dirty="0"/>
              <a:t> shows </a:t>
            </a:r>
            <a:r>
              <a:rPr lang="es-ES" baseline="0" dirty="0" err="1"/>
              <a:t>our</a:t>
            </a:r>
            <a:r>
              <a:rPr lang="es-ES" baseline="0" dirty="0"/>
              <a:t> principal </a:t>
            </a:r>
            <a:r>
              <a:rPr lang="es-ES" baseline="0" dirty="0" err="1"/>
              <a:t>problems</a:t>
            </a:r>
            <a:r>
              <a:rPr lang="es-ES" baseline="0" dirty="0"/>
              <a:t>: </a:t>
            </a:r>
            <a:r>
              <a:rPr lang="es-ES" baseline="0" dirty="0" err="1"/>
              <a:t>The</a:t>
            </a:r>
            <a:r>
              <a:rPr lang="es-ES" baseline="0" dirty="0"/>
              <a:t> </a:t>
            </a:r>
            <a:r>
              <a:rPr lang="es-ES" baseline="0" dirty="0" err="1"/>
              <a:t>first</a:t>
            </a:r>
            <a:r>
              <a:rPr lang="es-ES" baseline="0" dirty="0"/>
              <a:t> </a:t>
            </a:r>
            <a:r>
              <a:rPr lang="es-ES" baseline="0" dirty="0" err="1"/>
              <a:t>is</a:t>
            </a:r>
            <a:r>
              <a:rPr lang="es-ES" baseline="0" dirty="0"/>
              <a:t> </a:t>
            </a:r>
            <a:r>
              <a:rPr lang="es-ES" baseline="0" dirty="0" err="1"/>
              <a:t>the</a:t>
            </a:r>
            <a:r>
              <a:rPr lang="es-ES" baseline="0" dirty="0"/>
              <a:t> </a:t>
            </a:r>
            <a:r>
              <a:rPr lang="es-ES" baseline="0" dirty="0" err="1"/>
              <a:t>fact</a:t>
            </a:r>
            <a:r>
              <a:rPr lang="es-ES" baseline="0" dirty="0"/>
              <a:t> </a:t>
            </a:r>
            <a:r>
              <a:rPr lang="es-ES" baseline="0" dirty="0" err="1"/>
              <a:t>that</a:t>
            </a:r>
            <a:r>
              <a:rPr lang="es-ES" baseline="0" dirty="0"/>
              <a:t> </a:t>
            </a:r>
            <a:r>
              <a:rPr lang="es-ES" baseline="0" dirty="0" err="1"/>
              <a:t>we</a:t>
            </a:r>
            <a:r>
              <a:rPr lang="es-ES" baseline="0" dirty="0"/>
              <a:t> </a:t>
            </a:r>
            <a:r>
              <a:rPr lang="es-ES" baseline="0" dirty="0" err="1"/>
              <a:t>found</a:t>
            </a:r>
            <a:r>
              <a:rPr lang="es-ES" baseline="0" dirty="0"/>
              <a:t> </a:t>
            </a:r>
            <a:r>
              <a:rPr lang="es-ES" baseline="0" dirty="0" err="1"/>
              <a:t>difficult</a:t>
            </a:r>
            <a:r>
              <a:rPr lang="es-ES" baseline="0" dirty="0"/>
              <a:t> to </a:t>
            </a:r>
            <a:r>
              <a:rPr lang="es-ES" baseline="0" dirty="0" err="1"/>
              <a:t>document</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a:t>
            </a:r>
            <a:r>
              <a:rPr lang="es-ES" baseline="0" dirty="0"/>
              <a:t> </a:t>
            </a:r>
            <a:r>
              <a:rPr lang="es-ES" baseline="0" dirty="0" err="1"/>
              <a:t>previously</a:t>
            </a:r>
            <a:r>
              <a:rPr lang="es-ES" baseline="0" dirty="0"/>
              <a:t> </a:t>
            </a:r>
            <a:r>
              <a:rPr lang="es-ES" baseline="0" dirty="0" err="1"/>
              <a:t>found</a:t>
            </a:r>
            <a:r>
              <a:rPr lang="es-ES" baseline="0" dirty="0"/>
              <a:t>. To </a:t>
            </a:r>
            <a:r>
              <a:rPr lang="es-ES" baseline="0" dirty="0" err="1"/>
              <a:t>solve</a:t>
            </a:r>
            <a:r>
              <a:rPr lang="es-ES" baseline="0" dirty="0"/>
              <a:t> </a:t>
            </a:r>
            <a:r>
              <a:rPr lang="es-ES" baseline="0" dirty="0" err="1"/>
              <a:t>it</a:t>
            </a:r>
            <a:r>
              <a:rPr lang="es-ES" baseline="0" dirty="0"/>
              <a:t> </a:t>
            </a:r>
            <a:r>
              <a:rPr lang="es-ES" baseline="0" dirty="0" err="1"/>
              <a:t>we</a:t>
            </a:r>
            <a:r>
              <a:rPr lang="es-ES" baseline="0" dirty="0"/>
              <a:t> </a:t>
            </a:r>
            <a:r>
              <a:rPr lang="es-ES" baseline="0" dirty="0" err="1"/>
              <a:t>decided</a:t>
            </a:r>
            <a:r>
              <a:rPr lang="es-ES" baseline="0" dirty="0"/>
              <a:t> to </a:t>
            </a:r>
            <a:r>
              <a:rPr lang="es-ES" baseline="0" dirty="0" err="1"/>
              <a:t>create</a:t>
            </a:r>
            <a:r>
              <a:rPr lang="es-ES" baseline="0" dirty="0"/>
              <a:t> a </a:t>
            </a:r>
            <a:r>
              <a:rPr lang="es-ES" baseline="0" dirty="0" err="1"/>
              <a:t>document</a:t>
            </a:r>
            <a:r>
              <a:rPr lang="es-ES" baseline="0" dirty="0"/>
              <a:t> in </a:t>
            </a:r>
            <a:r>
              <a:rPr lang="es-ES" baseline="0" dirty="0" err="1"/>
              <a:t>which</a:t>
            </a:r>
            <a:r>
              <a:rPr lang="es-ES" baseline="0" dirty="0"/>
              <a:t> </a:t>
            </a:r>
            <a:r>
              <a:rPr lang="es-ES" baseline="0" dirty="0" err="1"/>
              <a:t>we</a:t>
            </a:r>
            <a:r>
              <a:rPr lang="es-ES" baseline="0" dirty="0"/>
              <a:t> </a:t>
            </a:r>
            <a:r>
              <a:rPr lang="es-ES" baseline="0" dirty="0" err="1"/>
              <a:t>could</a:t>
            </a:r>
            <a:r>
              <a:rPr lang="es-ES" baseline="0" dirty="0"/>
              <a:t> </a:t>
            </a:r>
            <a:r>
              <a:rPr lang="es-ES" baseline="0" dirty="0" err="1"/>
              <a:t>put</a:t>
            </a:r>
            <a:r>
              <a:rPr lang="es-ES" baseline="0" dirty="0"/>
              <a:t> </a:t>
            </a:r>
            <a:r>
              <a:rPr lang="es-ES" baseline="0" dirty="0" err="1"/>
              <a:t>all</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a:t>
            </a:r>
            <a:r>
              <a:rPr lang="es-ES" baseline="0" dirty="0"/>
              <a:t> </a:t>
            </a:r>
            <a:r>
              <a:rPr lang="es-ES" baseline="0" dirty="0" err="1"/>
              <a:t>could</a:t>
            </a:r>
            <a:r>
              <a:rPr lang="es-ES" baseline="0" dirty="0"/>
              <a:t> </a:t>
            </a:r>
            <a:r>
              <a:rPr lang="es-ES" baseline="0" dirty="0" err="1"/>
              <a:t>find</a:t>
            </a:r>
            <a:r>
              <a:rPr lang="es-ES" baseline="0" dirty="0"/>
              <a:t> </a:t>
            </a:r>
            <a:r>
              <a:rPr lang="es-ES" baseline="0" dirty="0" err="1"/>
              <a:t>during</a:t>
            </a:r>
            <a:r>
              <a:rPr lang="es-ES" baseline="0" dirty="0"/>
              <a:t> </a:t>
            </a:r>
            <a:r>
              <a:rPr lang="es-ES" baseline="0" dirty="0" err="1"/>
              <a:t>the</a:t>
            </a:r>
            <a:r>
              <a:rPr lang="es-ES" baseline="0" dirty="0"/>
              <a:t> </a:t>
            </a:r>
            <a:r>
              <a:rPr lang="es-ES" baseline="0" dirty="0" err="1"/>
              <a:t>development</a:t>
            </a:r>
            <a:r>
              <a:rPr lang="es-ES" baseline="0" dirty="0"/>
              <a:t> </a:t>
            </a:r>
            <a:r>
              <a:rPr lang="es-ES" baseline="0" dirty="0" err="1"/>
              <a:t>process</a:t>
            </a:r>
            <a:r>
              <a:rPr lang="es-ES" baseline="0" dirty="0"/>
              <a:t>. As </a:t>
            </a:r>
            <a:r>
              <a:rPr lang="es-ES" baseline="0" dirty="0" err="1"/>
              <a:t>we</a:t>
            </a:r>
            <a:r>
              <a:rPr lang="es-ES" baseline="0" dirty="0"/>
              <a:t> </a:t>
            </a:r>
            <a:r>
              <a:rPr lang="es-ES" baseline="0" dirty="0" err="1"/>
              <a:t>see</a:t>
            </a:r>
            <a:r>
              <a:rPr lang="es-ES" baseline="0" dirty="0"/>
              <a:t>, </a:t>
            </a:r>
            <a:r>
              <a:rPr lang="es-ES" baseline="0" dirty="0" err="1"/>
              <a:t>measuring</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documented</a:t>
            </a:r>
            <a:r>
              <a:rPr lang="es-ES" baseline="0" dirty="0"/>
              <a:t> per </a:t>
            </a:r>
            <a:r>
              <a:rPr lang="es-ES" baseline="0" dirty="0" err="1"/>
              <a:t>week</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that</a:t>
            </a:r>
            <a:r>
              <a:rPr lang="es-ES" baseline="0" dirty="0"/>
              <a:t> </a:t>
            </a:r>
            <a:r>
              <a:rPr lang="es-ES" baseline="0" dirty="0" err="1"/>
              <a:t>the</a:t>
            </a:r>
            <a:r>
              <a:rPr lang="es-ES" baseline="0" dirty="0"/>
              <a:t> </a:t>
            </a:r>
            <a:r>
              <a:rPr lang="es-ES" baseline="0" dirty="0" err="1"/>
              <a:t>problem</a:t>
            </a:r>
            <a:r>
              <a:rPr lang="es-ES" baseline="0" dirty="0"/>
              <a:t> has </a:t>
            </a:r>
            <a:r>
              <a:rPr lang="es-ES" baseline="0" dirty="0" err="1"/>
              <a:t>been</a:t>
            </a:r>
            <a:r>
              <a:rPr lang="es-ES" baseline="0" dirty="0"/>
              <a:t> </a:t>
            </a:r>
            <a:r>
              <a:rPr lang="es-ES" baseline="0" dirty="0" err="1"/>
              <a:t>completely</a:t>
            </a:r>
            <a:r>
              <a:rPr lang="es-ES" baseline="0" dirty="0"/>
              <a:t> </a:t>
            </a:r>
            <a:r>
              <a:rPr lang="es-ES" baseline="0" dirty="0" err="1"/>
              <a:t>solved</a:t>
            </a:r>
            <a:r>
              <a:rPr lang="es-ES" baseline="0" dirty="0"/>
              <a:t>, </a:t>
            </a:r>
            <a:r>
              <a:rPr lang="es-ES" baseline="0" dirty="0" err="1"/>
              <a:t>because</a:t>
            </a:r>
            <a:r>
              <a:rPr lang="es-ES" baseline="0" dirty="0"/>
              <a:t> </a:t>
            </a:r>
            <a:r>
              <a:rPr lang="es-ES" baseline="0" dirty="0" err="1"/>
              <a:t>the</a:t>
            </a:r>
            <a:r>
              <a:rPr lang="es-ES" baseline="0" dirty="0"/>
              <a:t> </a:t>
            </a:r>
            <a:r>
              <a:rPr lang="es-ES" baseline="0" dirty="0" err="1"/>
              <a:t>number</a:t>
            </a:r>
            <a:r>
              <a:rPr lang="es-ES" baseline="0" dirty="0"/>
              <a:t> of </a:t>
            </a:r>
            <a:r>
              <a:rPr lang="es-ES" baseline="0" dirty="0" err="1"/>
              <a:t>problems</a:t>
            </a:r>
            <a:r>
              <a:rPr lang="es-ES" baseline="0" dirty="0"/>
              <a:t> </a:t>
            </a:r>
            <a:r>
              <a:rPr lang="es-ES" baseline="0" dirty="0" err="1"/>
              <a:t>documented</a:t>
            </a:r>
            <a:r>
              <a:rPr lang="es-ES" baseline="0" dirty="0"/>
              <a:t> has </a:t>
            </a:r>
            <a:r>
              <a:rPr lang="es-ES" baseline="0" dirty="0" err="1" smtClean="0"/>
              <a:t>increased</a:t>
            </a:r>
            <a:r>
              <a:rPr lang="es-ES" baseline="0" dirty="0" smtClean="0"/>
              <a:t>, </a:t>
            </a:r>
            <a:r>
              <a:rPr lang="es-ES" baseline="0" dirty="0" err="1" smtClean="0"/>
              <a:t>staying</a:t>
            </a:r>
            <a:r>
              <a:rPr lang="es-ES" baseline="0" dirty="0" smtClean="0"/>
              <a:t> </a:t>
            </a:r>
            <a:r>
              <a:rPr lang="es-ES" baseline="0" dirty="0" err="1" smtClean="0"/>
              <a:t>above</a:t>
            </a:r>
            <a:r>
              <a:rPr lang="es-ES" baseline="0" dirty="0" smtClean="0"/>
              <a:t> </a:t>
            </a:r>
            <a:r>
              <a:rPr lang="es-ES" baseline="0" dirty="0" err="1" smtClean="0"/>
              <a:t>the</a:t>
            </a:r>
            <a:r>
              <a:rPr lang="es-ES" baseline="0" dirty="0" smtClean="0"/>
              <a:t> ratio of 0 </a:t>
            </a:r>
            <a:r>
              <a:rPr lang="es-ES" baseline="0" dirty="0" err="1" smtClean="0"/>
              <a:t>we</a:t>
            </a:r>
            <a:r>
              <a:rPr lang="es-ES" baseline="0" dirty="0" smtClean="0"/>
              <a:t> </a:t>
            </a:r>
            <a:r>
              <a:rPr lang="es-ES" baseline="0" dirty="0" err="1" smtClean="0"/>
              <a:t>considered</a:t>
            </a:r>
            <a:r>
              <a:rPr lang="es-ES" baseline="0" dirty="0" smtClean="0"/>
              <a:t> as </a:t>
            </a:r>
            <a:r>
              <a:rPr lang="es-ES" baseline="0" dirty="0" err="1" smtClean="0"/>
              <a:t>the</a:t>
            </a:r>
            <a:r>
              <a:rPr lang="es-ES" baseline="0" dirty="0" smtClean="0"/>
              <a:t> </a:t>
            </a:r>
            <a:r>
              <a:rPr lang="es-ES" baseline="0" dirty="0" err="1" smtClean="0"/>
              <a:t>minimum</a:t>
            </a:r>
            <a:r>
              <a:rPr lang="es-ES" baseline="0" dirty="0" smtClean="0"/>
              <a:t> </a:t>
            </a:r>
            <a:r>
              <a:rPr lang="es-ES" baseline="0" dirty="0" err="1" smtClean="0"/>
              <a:t>acceptable</a:t>
            </a:r>
            <a:r>
              <a:rPr lang="es-ES" baseline="0" dirty="0" smtClean="0"/>
              <a:t> </a:t>
            </a:r>
            <a:r>
              <a:rPr lang="es-ES" baseline="0" dirty="0" err="1" smtClean="0"/>
              <a:t>level</a:t>
            </a:r>
            <a:r>
              <a:rPr lang="es-ES" baseline="0" dirty="0" smtClean="0"/>
              <a:t> </a:t>
            </a:r>
            <a:r>
              <a:rPr lang="es-ES" baseline="0" dirty="0" err="1" smtClean="0"/>
              <a:t>for</a:t>
            </a:r>
            <a:r>
              <a:rPr lang="es-ES" baseline="0" dirty="0" smtClean="0"/>
              <a:t> </a:t>
            </a:r>
            <a:r>
              <a:rPr lang="es-ES" baseline="0" dirty="0" err="1" smtClean="0"/>
              <a:t>this</a:t>
            </a:r>
            <a:r>
              <a:rPr lang="es-ES" baseline="0" dirty="0" smtClean="0"/>
              <a:t> </a:t>
            </a:r>
            <a:r>
              <a:rPr lang="es-ES" baseline="0" dirty="0" err="1" smtClean="0"/>
              <a:t>metric</a:t>
            </a:r>
            <a:r>
              <a:rPr lang="es-ES" baseline="0" dirty="0" smtClean="0"/>
              <a:t>.</a:t>
            </a:r>
            <a:endParaRPr lang="es-ES" baseline="0" dirty="0"/>
          </a:p>
          <a:p>
            <a:pPr marL="0" lvl="0" indent="0">
              <a:spcBef>
                <a:spcPts val="0"/>
              </a:spcBef>
              <a:spcAft>
                <a:spcPts val="0"/>
              </a:spcAft>
              <a:buNone/>
            </a:pPr>
            <a:endParaRPr lang="es-ES" baseline="0" dirty="0"/>
          </a:p>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problem</a:t>
            </a:r>
            <a:r>
              <a:rPr lang="es-ES" baseline="0" dirty="0"/>
              <a:t> </a:t>
            </a:r>
            <a:r>
              <a:rPr lang="es-ES" baseline="0" dirty="0" err="1"/>
              <a:t>is</a:t>
            </a:r>
            <a:r>
              <a:rPr lang="es-ES" baseline="0" dirty="0"/>
              <a:t> </a:t>
            </a:r>
            <a:r>
              <a:rPr lang="es-ES" baseline="0" dirty="0" err="1"/>
              <a:t>that</a:t>
            </a:r>
            <a:r>
              <a:rPr lang="es-ES" baseline="0" dirty="0"/>
              <a:t> </a:t>
            </a:r>
            <a:r>
              <a:rPr lang="es-ES" baseline="0" dirty="0" err="1"/>
              <a:t>we</a:t>
            </a:r>
            <a:r>
              <a:rPr lang="es-ES" baseline="0" dirty="0"/>
              <a:t> </a:t>
            </a:r>
            <a:r>
              <a:rPr lang="es-ES" baseline="0" dirty="0" err="1"/>
              <a:t>found</a:t>
            </a:r>
            <a:r>
              <a:rPr lang="es-ES" baseline="0" dirty="0"/>
              <a:t> </a:t>
            </a:r>
            <a:r>
              <a:rPr lang="es-ES" baseline="0" dirty="0" err="1"/>
              <a:t>hard</a:t>
            </a:r>
            <a:r>
              <a:rPr lang="es-ES" baseline="0" dirty="0"/>
              <a:t> to </a:t>
            </a:r>
            <a:r>
              <a:rPr lang="es-ES" baseline="0" dirty="0" err="1"/>
              <a:t>estimate</a:t>
            </a:r>
            <a:r>
              <a:rPr lang="es-ES" baseline="0" dirty="0"/>
              <a:t> </a:t>
            </a:r>
            <a:r>
              <a:rPr lang="es-ES" baseline="0" dirty="0" err="1"/>
              <a:t>our</a:t>
            </a:r>
            <a:r>
              <a:rPr lang="es-ES" baseline="0" dirty="0"/>
              <a:t> </a:t>
            </a:r>
            <a:r>
              <a:rPr lang="es-ES" baseline="0" dirty="0" err="1"/>
              <a:t>tasks</a:t>
            </a:r>
            <a:r>
              <a:rPr lang="es-ES" baseline="0" dirty="0"/>
              <a:t>, so </a:t>
            </a:r>
            <a:r>
              <a:rPr lang="es-ES" baseline="0" dirty="0" err="1"/>
              <a:t>we</a:t>
            </a:r>
            <a:r>
              <a:rPr lang="es-ES" baseline="0" dirty="0"/>
              <a:t> </a:t>
            </a:r>
            <a:r>
              <a:rPr lang="es-ES" baseline="0" dirty="0" err="1"/>
              <a:t>decided</a:t>
            </a:r>
            <a:r>
              <a:rPr lang="es-ES" baseline="0" dirty="0"/>
              <a:t> to </a:t>
            </a:r>
            <a:r>
              <a:rPr lang="es-ES" baseline="0" dirty="0" err="1"/>
              <a:t>put</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on</a:t>
            </a:r>
            <a:r>
              <a:rPr lang="es-ES" baseline="0" dirty="0"/>
              <a:t> </a:t>
            </a:r>
            <a:r>
              <a:rPr lang="es-ES" baseline="0" dirty="0" err="1"/>
              <a:t>our</a:t>
            </a:r>
            <a:r>
              <a:rPr lang="es-ES" baseline="0" dirty="0"/>
              <a:t> </a:t>
            </a:r>
            <a:r>
              <a:rPr lang="es-ES" baseline="0" dirty="0" err="1"/>
              <a:t>requirements</a:t>
            </a:r>
            <a:r>
              <a:rPr lang="es-ES" baseline="0" dirty="0"/>
              <a:t> and relate </a:t>
            </a:r>
            <a:r>
              <a:rPr lang="es-ES" baseline="0" dirty="0" err="1"/>
              <a:t>them</a:t>
            </a:r>
            <a:r>
              <a:rPr lang="es-ES" baseline="0" dirty="0"/>
              <a:t> to </a:t>
            </a:r>
            <a:r>
              <a:rPr lang="es-ES" baseline="0" dirty="0" err="1"/>
              <a:t>our</a:t>
            </a:r>
            <a:r>
              <a:rPr lang="es-ES" baseline="0" dirty="0"/>
              <a:t> </a:t>
            </a:r>
            <a:r>
              <a:rPr lang="es-ES" baseline="0" dirty="0" err="1"/>
              <a:t>tasks</a:t>
            </a:r>
            <a:r>
              <a:rPr lang="es-ES" baseline="0" dirty="0"/>
              <a:t>, </a:t>
            </a:r>
            <a:r>
              <a:rPr lang="es-ES" baseline="0" dirty="0" err="1"/>
              <a:t>measuring</a:t>
            </a:r>
            <a:r>
              <a:rPr lang="es-ES" baseline="0" dirty="0"/>
              <a:t> </a:t>
            </a:r>
            <a:r>
              <a:rPr lang="es-ES" baseline="0" dirty="0" err="1"/>
              <a:t>the</a:t>
            </a:r>
            <a:r>
              <a:rPr lang="es-ES" baseline="0" dirty="0"/>
              <a:t> error </a:t>
            </a:r>
            <a:r>
              <a:rPr lang="es-ES" baseline="0" dirty="0" err="1"/>
              <a:t>between</a:t>
            </a:r>
            <a:r>
              <a:rPr lang="es-ES" baseline="0" dirty="0"/>
              <a:t> </a:t>
            </a:r>
            <a:r>
              <a:rPr lang="es-ES" baseline="0" dirty="0" err="1"/>
              <a:t>the</a:t>
            </a:r>
            <a:r>
              <a:rPr lang="es-ES" baseline="0" dirty="0"/>
              <a:t> </a:t>
            </a:r>
            <a:r>
              <a:rPr lang="es-ES" baseline="0" dirty="0" err="1"/>
              <a:t>estimations</a:t>
            </a:r>
            <a:r>
              <a:rPr lang="es-ES" baseline="0" dirty="0"/>
              <a:t> and </a:t>
            </a:r>
            <a:r>
              <a:rPr lang="es-ES" baseline="0" dirty="0" err="1"/>
              <a:t>the</a:t>
            </a:r>
            <a:r>
              <a:rPr lang="es-ES" baseline="0" dirty="0"/>
              <a:t> real time </a:t>
            </a:r>
            <a:r>
              <a:rPr lang="es-ES" baseline="0" dirty="0" err="1"/>
              <a:t>invested</a:t>
            </a:r>
            <a:r>
              <a:rPr lang="es-ES" baseline="0" dirty="0"/>
              <a:t> in </a:t>
            </a:r>
            <a:r>
              <a:rPr lang="es-ES" baseline="0" dirty="0" err="1"/>
              <a:t>those</a:t>
            </a:r>
            <a:r>
              <a:rPr lang="es-ES" baseline="0" dirty="0"/>
              <a:t> </a:t>
            </a:r>
            <a:r>
              <a:rPr lang="es-ES" baseline="0" dirty="0" err="1"/>
              <a:t>tasks</a:t>
            </a:r>
            <a:r>
              <a:rPr lang="es-ES" baseline="0" dirty="0" smtClean="0"/>
              <a:t>. In </a:t>
            </a:r>
            <a:r>
              <a:rPr lang="es-ES" baseline="0" dirty="0" err="1" smtClean="0"/>
              <a:t>addition</a:t>
            </a:r>
            <a:r>
              <a:rPr lang="es-ES" baseline="0" dirty="0" smtClean="0"/>
              <a:t>, to </a:t>
            </a:r>
            <a:r>
              <a:rPr lang="es-ES" baseline="0" dirty="0" err="1" smtClean="0"/>
              <a:t>increase</a:t>
            </a:r>
            <a:r>
              <a:rPr lang="es-ES" baseline="0" dirty="0" smtClean="0"/>
              <a:t> </a:t>
            </a:r>
            <a:r>
              <a:rPr lang="es-ES" baseline="0" dirty="0" err="1" smtClean="0"/>
              <a:t>the</a:t>
            </a:r>
            <a:r>
              <a:rPr lang="es-ES" baseline="0" dirty="0" smtClean="0"/>
              <a:t> </a:t>
            </a:r>
            <a:r>
              <a:rPr lang="es-ES" baseline="0" dirty="0" err="1" smtClean="0"/>
              <a:t>efficiency</a:t>
            </a:r>
            <a:r>
              <a:rPr lang="es-ES" baseline="0" dirty="0" smtClean="0"/>
              <a:t> of </a:t>
            </a:r>
            <a:r>
              <a:rPr lang="es-ES" baseline="0" dirty="0" err="1" smtClean="0"/>
              <a:t>the</a:t>
            </a:r>
            <a:r>
              <a:rPr lang="es-ES" baseline="0" dirty="0" smtClean="0"/>
              <a:t> </a:t>
            </a:r>
            <a:r>
              <a:rPr lang="es-ES" baseline="0" dirty="0" err="1" smtClean="0"/>
              <a:t>tasks</a:t>
            </a:r>
            <a:r>
              <a:rPr lang="es-ES" baseline="0" dirty="0" smtClean="0"/>
              <a:t>’ </a:t>
            </a:r>
            <a:r>
              <a:rPr lang="es-ES" baseline="0" dirty="0" err="1" smtClean="0"/>
              <a:t>distribution</a:t>
            </a:r>
            <a:r>
              <a:rPr lang="es-ES" baseline="0" dirty="0" smtClean="0"/>
              <a:t>, </a:t>
            </a:r>
            <a:r>
              <a:rPr lang="es-ES" baseline="0" dirty="0" err="1" smtClean="0"/>
              <a:t>we’ve</a:t>
            </a:r>
            <a:r>
              <a:rPr lang="es-ES" baseline="0" dirty="0" smtClean="0"/>
              <a:t> </a:t>
            </a:r>
            <a:r>
              <a:rPr lang="es-ES" baseline="0" dirty="0" err="1" smtClean="0"/>
              <a:t>also</a:t>
            </a:r>
            <a:r>
              <a:rPr lang="es-ES" baseline="0" dirty="0" smtClean="0"/>
              <a:t> </a:t>
            </a:r>
            <a:r>
              <a:rPr lang="es-ES" baseline="0" dirty="0" err="1" smtClean="0"/>
              <a:t>put</a:t>
            </a:r>
            <a:r>
              <a:rPr lang="es-ES" baseline="0" dirty="0" smtClean="0"/>
              <a:t> a </a:t>
            </a:r>
            <a:r>
              <a:rPr lang="es-ES" baseline="0" dirty="0" err="1" smtClean="0"/>
              <a:t>priority</a:t>
            </a:r>
            <a:r>
              <a:rPr lang="es-ES" baseline="0" dirty="0" smtClean="0"/>
              <a:t> </a:t>
            </a:r>
            <a:r>
              <a:rPr lang="es-ES" baseline="0" dirty="0" err="1" smtClean="0"/>
              <a:t>for</a:t>
            </a:r>
            <a:r>
              <a:rPr lang="es-ES" baseline="0" dirty="0" smtClean="0"/>
              <a:t> </a:t>
            </a:r>
            <a:r>
              <a:rPr lang="es-ES" baseline="0" dirty="0" err="1" smtClean="0"/>
              <a:t>each</a:t>
            </a:r>
            <a:r>
              <a:rPr lang="es-ES" baseline="0" dirty="0" smtClean="0"/>
              <a:t> </a:t>
            </a:r>
            <a:r>
              <a:rPr lang="es-ES" baseline="0" dirty="0" err="1" smtClean="0"/>
              <a:t>task</a:t>
            </a:r>
            <a:r>
              <a:rPr lang="es-ES" baseline="0" dirty="0" smtClean="0"/>
              <a:t>, </a:t>
            </a:r>
            <a:r>
              <a:rPr lang="es-ES" baseline="0" dirty="0" err="1" smtClean="0"/>
              <a:t>allowing</a:t>
            </a:r>
            <a:r>
              <a:rPr lang="es-ES" baseline="0" dirty="0" smtClean="0"/>
              <a:t> </a:t>
            </a:r>
            <a:r>
              <a:rPr lang="es-ES" baseline="0" dirty="0" err="1" smtClean="0"/>
              <a:t>them</a:t>
            </a:r>
            <a:r>
              <a:rPr lang="es-ES" baseline="0" dirty="0" smtClean="0"/>
              <a:t> to be </a:t>
            </a:r>
            <a:r>
              <a:rPr lang="es-ES" baseline="0" dirty="0" err="1" smtClean="0"/>
              <a:t>distributed</a:t>
            </a:r>
            <a:r>
              <a:rPr lang="es-ES" baseline="0" dirty="0" smtClean="0"/>
              <a:t> </a:t>
            </a:r>
            <a:r>
              <a:rPr lang="es-ES" baseline="0" dirty="0" err="1" smtClean="0"/>
              <a:t>better</a:t>
            </a:r>
            <a:r>
              <a:rPr lang="es-ES" baseline="0" dirty="0" smtClean="0"/>
              <a:t> and </a:t>
            </a:r>
            <a:r>
              <a:rPr lang="es-ES" baseline="0" dirty="0" err="1" smtClean="0"/>
              <a:t>lowering</a:t>
            </a:r>
            <a:r>
              <a:rPr lang="es-ES" baseline="0" dirty="0" smtClean="0"/>
              <a:t> </a:t>
            </a:r>
            <a:r>
              <a:rPr lang="es-ES" baseline="0" dirty="0" err="1" smtClean="0"/>
              <a:t>our</a:t>
            </a:r>
            <a:r>
              <a:rPr lang="es-ES" baseline="0" dirty="0" smtClean="0"/>
              <a:t> </a:t>
            </a:r>
            <a:r>
              <a:rPr lang="es-ES" baseline="0" dirty="0" err="1" smtClean="0"/>
              <a:t>metric</a:t>
            </a:r>
            <a:r>
              <a:rPr lang="es-ES" baseline="0" dirty="0" smtClean="0"/>
              <a:t>. </a:t>
            </a:r>
            <a:r>
              <a:rPr lang="es-ES" baseline="0" dirty="0" err="1"/>
              <a:t>The</a:t>
            </a:r>
            <a:r>
              <a:rPr lang="es-ES" baseline="0" dirty="0"/>
              <a:t> </a:t>
            </a:r>
            <a:r>
              <a:rPr lang="es-ES" baseline="0" dirty="0" err="1"/>
              <a:t>result</a:t>
            </a:r>
            <a:r>
              <a:rPr lang="es-ES" baseline="0" dirty="0"/>
              <a:t> of </a:t>
            </a:r>
            <a:r>
              <a:rPr lang="es-ES" baseline="0" dirty="0" err="1"/>
              <a:t>this</a:t>
            </a:r>
            <a:r>
              <a:rPr lang="es-ES" baseline="0" dirty="0"/>
              <a:t> </a:t>
            </a:r>
            <a:r>
              <a:rPr lang="es-ES" baseline="0" dirty="0" err="1"/>
              <a:t>is</a:t>
            </a:r>
            <a:r>
              <a:rPr lang="es-ES" baseline="0" dirty="0"/>
              <a:t> </a:t>
            </a:r>
            <a:r>
              <a:rPr lang="es-ES" baseline="0" dirty="0" err="1"/>
              <a:t>that</a:t>
            </a:r>
            <a:r>
              <a:rPr lang="es-ES" baseline="0" dirty="0"/>
              <a:t> </a:t>
            </a:r>
            <a:r>
              <a:rPr lang="es-ES" baseline="0" dirty="0" smtClean="0"/>
              <a:t>la desviación ha disminuido, </a:t>
            </a:r>
            <a:r>
              <a:rPr lang="es-ES" baseline="0" dirty="0" err="1"/>
              <a:t>but</a:t>
            </a:r>
            <a:r>
              <a:rPr lang="es-ES" baseline="0" dirty="0"/>
              <a:t> </a:t>
            </a:r>
            <a:r>
              <a:rPr lang="es-ES" baseline="0" dirty="0" err="1"/>
              <a:t>still</a:t>
            </a:r>
            <a:r>
              <a:rPr lang="es-ES" baseline="0" dirty="0"/>
              <a:t> </a:t>
            </a:r>
            <a:r>
              <a:rPr lang="es-ES" baseline="0" dirty="0" err="1"/>
              <a:t>we</a:t>
            </a:r>
            <a:r>
              <a:rPr lang="es-ES" baseline="0" dirty="0"/>
              <a:t> </a:t>
            </a:r>
            <a:r>
              <a:rPr lang="es-ES" baseline="0" dirty="0" err="1"/>
              <a:t>need</a:t>
            </a:r>
            <a:r>
              <a:rPr lang="es-ES" baseline="0" dirty="0"/>
              <a:t> to </a:t>
            </a:r>
            <a:r>
              <a:rPr lang="es-ES" baseline="0" dirty="0" err="1"/>
              <a:t>keep</a:t>
            </a:r>
            <a:r>
              <a:rPr lang="es-ES" baseline="0" dirty="0"/>
              <a:t> </a:t>
            </a:r>
            <a:r>
              <a:rPr lang="es-ES" baseline="0" dirty="0" err="1"/>
              <a:t>improving</a:t>
            </a:r>
            <a:r>
              <a:rPr lang="es-ES" baseline="0" dirty="0"/>
              <a:t> </a:t>
            </a:r>
            <a:r>
              <a:rPr lang="es-ES" baseline="0" dirty="0" err="1"/>
              <a:t>this</a:t>
            </a:r>
            <a:r>
              <a:rPr lang="es-ES" baseline="0" dirty="0"/>
              <a:t> </a:t>
            </a:r>
            <a:r>
              <a:rPr lang="es-ES" baseline="0" dirty="0" err="1"/>
              <a:t>system</a:t>
            </a:r>
            <a:r>
              <a:rPr lang="es-ES" baseline="0" dirty="0"/>
              <a:t> in </a:t>
            </a:r>
            <a:r>
              <a:rPr lang="es-ES" baseline="0" dirty="0" err="1"/>
              <a:t>order</a:t>
            </a:r>
            <a:r>
              <a:rPr lang="es-ES" baseline="0" dirty="0"/>
              <a:t> </a:t>
            </a:r>
            <a:r>
              <a:rPr lang="es-ES" baseline="0" dirty="0" err="1"/>
              <a:t>to</a:t>
            </a:r>
            <a:r>
              <a:rPr lang="es-ES" baseline="0" dirty="0"/>
              <a:t> </a:t>
            </a:r>
            <a:r>
              <a:rPr lang="es-ES" baseline="0" dirty="0" smtClean="0"/>
              <a:t>mantener la métrica en estos valores el máximo tiempo posible.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a:solidFill>
                  <a:srgbClr val="000000"/>
                </a:solidFill>
                <a:latin typeface="Arial"/>
                <a:ea typeface="Arial"/>
                <a:cs typeface="Arial"/>
                <a:sym typeface="Arial"/>
              </a:rPr>
              <a:t>This is the path we’re going to follow during the presentation. First we’ll introduce the idea behind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next we’ll see the technologies we’re using to develop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after that, we’ll talk about the things we’ve done, the ones we’re doing and the ones we’re going to do. Finally, we’ll see some conclusions for our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the</a:t>
            </a:r>
            <a:r>
              <a:rPr lang="es-ES" dirty="0"/>
              <a:t> </a:t>
            </a:r>
            <a:r>
              <a:rPr lang="es-ES" dirty="0" err="1"/>
              <a:t>other</a:t>
            </a:r>
            <a:r>
              <a:rPr lang="es-ES" dirty="0"/>
              <a:t> </a:t>
            </a:r>
            <a:r>
              <a:rPr lang="es-ES" dirty="0" err="1"/>
              <a:t>problem</a:t>
            </a:r>
            <a:r>
              <a:rPr lang="es-ES" dirty="0"/>
              <a:t> </a:t>
            </a:r>
            <a:r>
              <a:rPr lang="es-ES" dirty="0" err="1"/>
              <a:t>we’ve</a:t>
            </a:r>
            <a:r>
              <a:rPr lang="es-ES" dirty="0"/>
              <a:t> </a:t>
            </a:r>
            <a:r>
              <a:rPr lang="es-ES" dirty="0" err="1"/>
              <a:t>tried</a:t>
            </a:r>
            <a:r>
              <a:rPr lang="es-ES" dirty="0"/>
              <a:t> to</a:t>
            </a:r>
            <a:r>
              <a:rPr lang="es-ES" baseline="0" dirty="0"/>
              <a:t> </a:t>
            </a:r>
            <a:r>
              <a:rPr lang="es-ES" baseline="0" dirty="0" err="1"/>
              <a:t>solve</a:t>
            </a:r>
            <a:r>
              <a:rPr lang="es-ES" baseline="0" dirty="0"/>
              <a:t> </a:t>
            </a:r>
            <a:r>
              <a:rPr lang="es-ES" baseline="0" dirty="0" err="1"/>
              <a:t>was</a:t>
            </a:r>
            <a:r>
              <a:rPr lang="es-ES" baseline="0" dirty="0"/>
              <a:t> </a:t>
            </a:r>
            <a:r>
              <a:rPr lang="es-ES" baseline="0" dirty="0" err="1"/>
              <a:t>that</a:t>
            </a:r>
            <a:r>
              <a:rPr lang="es-ES" baseline="0" dirty="0"/>
              <a:t> </a:t>
            </a:r>
            <a:r>
              <a:rPr lang="es-ES" baseline="0" dirty="0" err="1"/>
              <a:t>there</a:t>
            </a:r>
            <a:r>
              <a:rPr lang="es-ES" baseline="0" dirty="0"/>
              <a:t> </a:t>
            </a:r>
            <a:r>
              <a:rPr lang="es-ES" baseline="0" dirty="0" err="1"/>
              <a:t>were</a:t>
            </a:r>
            <a:r>
              <a:rPr lang="es-ES" baseline="0" dirty="0"/>
              <a:t> </a:t>
            </a:r>
            <a:r>
              <a:rPr lang="es-ES" baseline="0" dirty="0" err="1"/>
              <a:t>many</a:t>
            </a:r>
            <a:r>
              <a:rPr lang="es-ES" baseline="0" dirty="0"/>
              <a:t> </a:t>
            </a:r>
            <a:r>
              <a:rPr lang="es-ES" baseline="0" dirty="0" err="1"/>
              <a:t>big</a:t>
            </a:r>
            <a:r>
              <a:rPr lang="es-ES" baseline="0" dirty="0"/>
              <a:t> and indivisible </a:t>
            </a:r>
            <a:r>
              <a:rPr lang="es-ES" baseline="0" dirty="0" err="1"/>
              <a:t>tasks</a:t>
            </a:r>
            <a:r>
              <a:rPr lang="es-ES" baseline="0" dirty="0"/>
              <a:t>, so </a:t>
            </a:r>
            <a:r>
              <a:rPr lang="es-ES" baseline="0" dirty="0" err="1"/>
              <a:t>we</a:t>
            </a:r>
            <a:r>
              <a:rPr lang="es-ES" baseline="0" dirty="0"/>
              <a:t> </a:t>
            </a:r>
            <a:r>
              <a:rPr lang="es-ES" baseline="0" dirty="0" err="1"/>
              <a:t>decided</a:t>
            </a:r>
            <a:r>
              <a:rPr lang="es-ES" baseline="0" dirty="0"/>
              <a:t> to </a:t>
            </a:r>
            <a:r>
              <a:rPr lang="es-ES" baseline="0" dirty="0" err="1"/>
              <a:t>find</a:t>
            </a:r>
            <a:r>
              <a:rPr lang="es-ES" baseline="0" dirty="0"/>
              <a:t> </a:t>
            </a:r>
            <a:r>
              <a:rPr lang="es-ES" baseline="0" dirty="0" err="1"/>
              <a:t>ways</a:t>
            </a:r>
            <a:r>
              <a:rPr lang="es-ES" baseline="0" dirty="0"/>
              <a:t> to divide </a:t>
            </a:r>
            <a:r>
              <a:rPr lang="es-ES" baseline="0" dirty="0" err="1"/>
              <a:t>them</a:t>
            </a:r>
            <a:r>
              <a:rPr lang="es-ES" baseline="0" dirty="0"/>
              <a:t> and </a:t>
            </a:r>
            <a:r>
              <a:rPr lang="es-ES" baseline="0" dirty="0" err="1"/>
              <a:t>make</a:t>
            </a:r>
            <a:r>
              <a:rPr lang="es-ES" baseline="0" dirty="0"/>
              <a:t> </a:t>
            </a:r>
            <a:r>
              <a:rPr lang="es-ES" baseline="0" dirty="0" err="1"/>
              <a:t>them</a:t>
            </a:r>
            <a:r>
              <a:rPr lang="es-ES" baseline="0" dirty="0"/>
              <a:t> </a:t>
            </a:r>
            <a:r>
              <a:rPr lang="es-ES" baseline="0" dirty="0" err="1"/>
              <a:t>lighter</a:t>
            </a:r>
            <a:r>
              <a:rPr lang="es-ES" baseline="0" dirty="0"/>
              <a:t> and </a:t>
            </a:r>
            <a:r>
              <a:rPr lang="es-ES" baseline="0" dirty="0" err="1"/>
              <a:t>smaller</a:t>
            </a:r>
            <a:r>
              <a:rPr lang="es-ES" baseline="0" dirty="0"/>
              <a:t>. To </a:t>
            </a:r>
            <a:r>
              <a:rPr lang="es-ES" baseline="0" dirty="0" err="1"/>
              <a:t>measure</a:t>
            </a:r>
            <a:r>
              <a:rPr lang="es-ES" baseline="0" dirty="0"/>
              <a:t> </a:t>
            </a:r>
            <a:r>
              <a:rPr lang="es-ES" baseline="0" dirty="0" err="1"/>
              <a:t>the</a:t>
            </a:r>
            <a:r>
              <a:rPr lang="es-ES" baseline="0" dirty="0"/>
              <a:t> </a:t>
            </a:r>
            <a:r>
              <a:rPr lang="es-ES" baseline="0" dirty="0" err="1"/>
              <a:t>success</a:t>
            </a:r>
            <a:r>
              <a:rPr lang="es-ES" baseline="0" dirty="0"/>
              <a:t> of </a:t>
            </a:r>
            <a:r>
              <a:rPr lang="es-ES" baseline="0" dirty="0" err="1"/>
              <a:t>this</a:t>
            </a:r>
            <a:r>
              <a:rPr lang="es-ES" baseline="0" dirty="0"/>
              <a:t> </a:t>
            </a:r>
            <a:r>
              <a:rPr lang="es-ES" baseline="0" dirty="0" err="1"/>
              <a:t>solution</a:t>
            </a:r>
            <a:r>
              <a:rPr lang="es-ES" baseline="0" dirty="0"/>
              <a:t> </a:t>
            </a:r>
            <a:r>
              <a:rPr lang="es-ES" baseline="0" dirty="0" err="1"/>
              <a:t>we</a:t>
            </a:r>
            <a:r>
              <a:rPr lang="es-ES" baseline="0" dirty="0"/>
              <a:t> </a:t>
            </a:r>
            <a:r>
              <a:rPr lang="es-ES" baseline="0" dirty="0" err="1"/>
              <a:t>used</a:t>
            </a:r>
            <a:r>
              <a:rPr lang="es-ES" baseline="0" dirty="0"/>
              <a:t> </a:t>
            </a:r>
            <a:r>
              <a:rPr lang="es-ES" baseline="0" dirty="0" err="1"/>
              <a:t>the</a:t>
            </a:r>
            <a:r>
              <a:rPr lang="es-ES" baseline="0" dirty="0"/>
              <a:t> </a:t>
            </a:r>
            <a:r>
              <a:rPr lang="es-ES" baseline="0" dirty="0" err="1"/>
              <a:t>percentage</a:t>
            </a:r>
            <a:r>
              <a:rPr lang="es-ES" baseline="0" dirty="0"/>
              <a:t> of </a:t>
            </a:r>
            <a:r>
              <a:rPr lang="es-ES" baseline="0" dirty="0" err="1"/>
              <a:t>big</a:t>
            </a:r>
            <a:r>
              <a:rPr lang="es-ES" baseline="0" dirty="0"/>
              <a:t> </a:t>
            </a:r>
            <a:r>
              <a:rPr lang="es-ES" baseline="0" dirty="0" err="1"/>
              <a:t>tasks</a:t>
            </a:r>
            <a:r>
              <a:rPr lang="es-ES" baseline="0" dirty="0"/>
              <a:t> (more </a:t>
            </a:r>
            <a:r>
              <a:rPr lang="es-ES" baseline="0" dirty="0" err="1"/>
              <a:t>than</a:t>
            </a:r>
            <a:r>
              <a:rPr lang="es-ES" baseline="0" dirty="0"/>
              <a:t> 3 </a:t>
            </a:r>
            <a:r>
              <a:rPr lang="es-ES" baseline="0" dirty="0" err="1"/>
              <a:t>estimated</a:t>
            </a:r>
            <a:r>
              <a:rPr lang="es-ES" baseline="0" dirty="0"/>
              <a:t> </a:t>
            </a:r>
            <a:r>
              <a:rPr lang="es-ES" baseline="0" dirty="0" err="1"/>
              <a:t>hours</a:t>
            </a:r>
            <a:r>
              <a:rPr lang="es-ES" baseline="0" dirty="0"/>
              <a:t>) </a:t>
            </a:r>
            <a:r>
              <a:rPr lang="es-ES" baseline="0" dirty="0" err="1"/>
              <a:t>we</a:t>
            </a:r>
            <a:r>
              <a:rPr lang="es-ES" baseline="0" dirty="0"/>
              <a:t> </a:t>
            </a:r>
            <a:r>
              <a:rPr lang="es-ES" baseline="0" dirty="0" err="1"/>
              <a:t>have</a:t>
            </a:r>
            <a:r>
              <a:rPr lang="es-ES" baseline="0" dirty="0"/>
              <a:t> in </a:t>
            </a:r>
            <a:r>
              <a:rPr lang="es-ES" baseline="0" dirty="0" err="1"/>
              <a:t>our</a:t>
            </a:r>
            <a:r>
              <a:rPr lang="es-ES" baseline="0" dirty="0"/>
              <a:t> </a:t>
            </a:r>
            <a:r>
              <a:rPr lang="es-ES" baseline="0" dirty="0" err="1"/>
              <a:t>project</a:t>
            </a:r>
            <a:r>
              <a:rPr lang="es-ES" baseline="0" dirty="0"/>
              <a:t>, </a:t>
            </a:r>
            <a:r>
              <a:rPr lang="es-ES" baseline="0" dirty="0" err="1"/>
              <a:t>showing</a:t>
            </a:r>
            <a:r>
              <a:rPr lang="es-ES" baseline="0" dirty="0"/>
              <a:t> </a:t>
            </a:r>
            <a:r>
              <a:rPr lang="es-ES" baseline="0" dirty="0" err="1"/>
              <a:t>that</a:t>
            </a:r>
            <a:r>
              <a:rPr lang="es-ES" baseline="0" dirty="0"/>
              <a:t> </a:t>
            </a:r>
            <a:r>
              <a:rPr lang="es-ES" baseline="0" dirty="0" err="1"/>
              <a:t>the</a:t>
            </a:r>
            <a:r>
              <a:rPr lang="es-ES" baseline="0" dirty="0"/>
              <a:t> </a:t>
            </a:r>
            <a:r>
              <a:rPr lang="es-ES" baseline="0" dirty="0" err="1"/>
              <a:t>solution</a:t>
            </a:r>
            <a:r>
              <a:rPr lang="es-ES" baseline="0" dirty="0"/>
              <a:t> </a:t>
            </a:r>
            <a:r>
              <a:rPr lang="es-ES" baseline="0" dirty="0" err="1"/>
              <a:t>is</a:t>
            </a:r>
            <a:r>
              <a:rPr lang="es-ES" baseline="0" dirty="0"/>
              <a:t> </a:t>
            </a:r>
            <a:r>
              <a:rPr lang="es-ES" baseline="0" dirty="0" err="1"/>
              <a:t>working</a:t>
            </a:r>
            <a:r>
              <a:rPr lang="es-ES" baseline="0" dirty="0"/>
              <a:t> at </a:t>
            </a:r>
            <a:r>
              <a:rPr lang="es-ES" baseline="0" dirty="0" err="1"/>
              <a:t>the</a:t>
            </a:r>
            <a:r>
              <a:rPr lang="es-ES" baseline="0" dirty="0"/>
              <a:t> </a:t>
            </a:r>
            <a:r>
              <a:rPr lang="es-ES" baseline="0" dirty="0" err="1"/>
              <a:t>moment</a:t>
            </a:r>
            <a:r>
              <a:rPr lang="es-ES" baseline="0" dirty="0"/>
              <a:t> and </a:t>
            </a:r>
            <a:r>
              <a:rPr lang="es-ES" baseline="0" dirty="0" err="1"/>
              <a:t>the</a:t>
            </a:r>
            <a:r>
              <a:rPr lang="es-ES" baseline="0" dirty="0"/>
              <a:t> </a:t>
            </a:r>
            <a:r>
              <a:rPr lang="es-ES" baseline="0" dirty="0" err="1"/>
              <a:t>problem</a:t>
            </a:r>
            <a:r>
              <a:rPr lang="es-ES" baseline="0" dirty="0"/>
              <a:t> </a:t>
            </a:r>
            <a:r>
              <a:rPr lang="es-ES" baseline="0" dirty="0" err="1"/>
              <a:t>seems</a:t>
            </a:r>
            <a:r>
              <a:rPr lang="es-ES" baseline="0" dirty="0"/>
              <a:t> </a:t>
            </a:r>
            <a:r>
              <a:rPr lang="es-ES" baseline="0" dirty="0" err="1" smtClean="0"/>
              <a:t>solved</a:t>
            </a:r>
            <a:r>
              <a:rPr lang="es-ES" baseline="0" dirty="0" smtClean="0"/>
              <a:t>, </a:t>
            </a:r>
            <a:r>
              <a:rPr lang="es-ES" baseline="0" dirty="0" err="1" smtClean="0"/>
              <a:t>but</a:t>
            </a:r>
            <a:r>
              <a:rPr lang="es-ES" baseline="0" dirty="0" smtClean="0"/>
              <a:t> </a:t>
            </a:r>
            <a:r>
              <a:rPr lang="es-ES" baseline="0" dirty="0" err="1" smtClean="0"/>
              <a:t>still</a:t>
            </a:r>
            <a:r>
              <a:rPr lang="es-ES" baseline="0" dirty="0" smtClean="0"/>
              <a:t> </a:t>
            </a:r>
            <a:r>
              <a:rPr lang="es-ES" baseline="0" dirty="0" err="1" smtClean="0"/>
              <a:t>needs</a:t>
            </a:r>
            <a:r>
              <a:rPr lang="es-ES" baseline="0" dirty="0" smtClean="0"/>
              <a:t> to </a:t>
            </a:r>
            <a:r>
              <a:rPr lang="es-ES" baseline="0" dirty="0" err="1" smtClean="0"/>
              <a:t>decrease</a:t>
            </a:r>
            <a:r>
              <a:rPr lang="es-ES" baseline="0" dirty="0" smtClean="0"/>
              <a:t> to a 10%, </a:t>
            </a:r>
            <a:r>
              <a:rPr lang="es-ES" baseline="0" dirty="0" err="1" smtClean="0"/>
              <a:t>which</a:t>
            </a:r>
            <a:r>
              <a:rPr lang="es-ES" baseline="0" dirty="0" smtClean="0"/>
              <a:t> </a:t>
            </a:r>
            <a:r>
              <a:rPr lang="es-ES" baseline="0" dirty="0" err="1" smtClean="0"/>
              <a:t>is</a:t>
            </a:r>
            <a:r>
              <a:rPr lang="es-ES" baseline="0" dirty="0" smtClean="0"/>
              <a:t> </a:t>
            </a:r>
            <a:r>
              <a:rPr lang="es-ES" baseline="0" dirty="0" err="1" smtClean="0"/>
              <a:t>the</a:t>
            </a:r>
            <a:r>
              <a:rPr lang="es-ES" baseline="0" dirty="0" smtClean="0"/>
              <a:t> </a:t>
            </a:r>
            <a:r>
              <a:rPr lang="es-ES" baseline="0" dirty="0" err="1" smtClean="0"/>
              <a:t>accepted</a:t>
            </a:r>
            <a:r>
              <a:rPr lang="es-ES" baseline="0" dirty="0" smtClean="0"/>
              <a:t> </a:t>
            </a:r>
            <a:r>
              <a:rPr lang="es-ES" baseline="0" dirty="0" err="1" smtClean="0"/>
              <a:t>limit</a:t>
            </a:r>
            <a:r>
              <a:rPr lang="es-ES" baseline="0" dirty="0" smtClean="0"/>
              <a:t> </a:t>
            </a:r>
            <a:r>
              <a:rPr lang="es-ES" baseline="0" dirty="0" err="1" smtClean="0"/>
              <a:t>for</a:t>
            </a:r>
            <a:r>
              <a:rPr lang="es-ES" baseline="0" dirty="0" smtClean="0"/>
              <a:t> </a:t>
            </a:r>
            <a:r>
              <a:rPr lang="es-ES" baseline="0" dirty="0" err="1" smtClean="0"/>
              <a:t>it</a:t>
            </a:r>
            <a:r>
              <a:rPr lang="es-ES" baseline="0" dirty="0" smtClean="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updated</a:t>
            </a:r>
            <a:r>
              <a:rPr lang="es-ES" baseline="0" dirty="0"/>
              <a:t> </a:t>
            </a:r>
            <a:r>
              <a:rPr lang="es-ES" baseline="0" dirty="0" err="1"/>
              <a:t>our</a:t>
            </a:r>
            <a:r>
              <a:rPr lang="es-ES" baseline="0" dirty="0"/>
              <a:t> </a:t>
            </a:r>
            <a:r>
              <a:rPr lang="es-ES" baseline="0" dirty="0" err="1"/>
              <a:t>metric</a:t>
            </a:r>
            <a:r>
              <a:rPr lang="es-ES" baseline="0" dirty="0"/>
              <a:t> to </a:t>
            </a:r>
            <a:r>
              <a:rPr lang="es-ES" baseline="0" dirty="0" err="1"/>
              <a:t>measure</a:t>
            </a:r>
            <a:r>
              <a:rPr lang="es-ES" baseline="0" dirty="0"/>
              <a:t> </a:t>
            </a:r>
            <a:r>
              <a:rPr lang="es-ES" baseline="0" dirty="0" err="1"/>
              <a:t>the</a:t>
            </a:r>
            <a:r>
              <a:rPr lang="es-ES" baseline="0" dirty="0"/>
              <a:t> performance of </a:t>
            </a:r>
            <a:r>
              <a:rPr lang="es-ES" baseline="0" dirty="0" err="1"/>
              <a:t>our</a:t>
            </a:r>
            <a:r>
              <a:rPr lang="es-ES" baseline="0" dirty="0"/>
              <a:t> </a:t>
            </a:r>
            <a:r>
              <a:rPr lang="es-ES" baseline="0" dirty="0" err="1"/>
              <a:t>team</a:t>
            </a:r>
            <a:r>
              <a:rPr lang="es-ES" baseline="0" dirty="0"/>
              <a:t> </a:t>
            </a:r>
            <a:r>
              <a:rPr lang="es-ES" baseline="0" dirty="0" err="1"/>
              <a:t>members</a:t>
            </a:r>
            <a:r>
              <a:rPr lang="es-ES" baseline="0" dirty="0"/>
              <a:t> in </a:t>
            </a:r>
            <a:r>
              <a:rPr lang="es-ES" baseline="0" dirty="0" err="1"/>
              <a:t>matters</a:t>
            </a:r>
            <a:r>
              <a:rPr lang="es-ES" baseline="0" dirty="0"/>
              <a:t> of </a:t>
            </a:r>
            <a:r>
              <a:rPr lang="es-ES" baseline="0" dirty="0" err="1"/>
              <a:t>tasks</a:t>
            </a:r>
            <a:r>
              <a:rPr lang="es-ES" baseline="0" dirty="0"/>
              <a:t>. </a:t>
            </a:r>
            <a:r>
              <a:rPr lang="es-ES" baseline="0" dirty="0" err="1"/>
              <a:t>The</a:t>
            </a:r>
            <a:r>
              <a:rPr lang="es-ES" baseline="0" dirty="0"/>
              <a:t> new </a:t>
            </a:r>
            <a:r>
              <a:rPr lang="es-ES" baseline="0" dirty="0" err="1"/>
              <a:t>version</a:t>
            </a:r>
            <a:r>
              <a:rPr lang="es-ES" baseline="0" dirty="0"/>
              <a:t> of </a:t>
            </a:r>
            <a:r>
              <a:rPr lang="es-ES" baseline="0" dirty="0" err="1"/>
              <a:t>the</a:t>
            </a:r>
            <a:r>
              <a:rPr lang="es-ES" baseline="0" dirty="0"/>
              <a:t> </a:t>
            </a:r>
            <a:r>
              <a:rPr lang="es-ES" baseline="0" dirty="0" err="1"/>
              <a:t>metric</a:t>
            </a:r>
            <a:r>
              <a:rPr lang="es-ES" baseline="0" dirty="0"/>
              <a:t> uses </a:t>
            </a:r>
            <a:r>
              <a:rPr lang="es-ES" baseline="0" dirty="0" err="1"/>
              <a:t>the</a:t>
            </a:r>
            <a:r>
              <a:rPr lang="es-ES" baseline="0" dirty="0"/>
              <a:t> </a:t>
            </a:r>
            <a:r>
              <a:rPr lang="es-ES" baseline="0" dirty="0" err="1"/>
              <a:t>current</a:t>
            </a:r>
            <a:r>
              <a:rPr lang="es-ES" baseline="0" dirty="0"/>
              <a:t> </a:t>
            </a:r>
            <a:r>
              <a:rPr lang="es-ES" baseline="0" dirty="0" err="1"/>
              <a:t>completed</a:t>
            </a:r>
            <a:r>
              <a:rPr lang="es-ES" baseline="0" dirty="0"/>
              <a:t> </a:t>
            </a:r>
            <a:r>
              <a:rPr lang="es-ES" baseline="0" dirty="0" err="1"/>
              <a:t>story</a:t>
            </a:r>
            <a:r>
              <a:rPr lang="es-ES" baseline="0" dirty="0"/>
              <a:t> </a:t>
            </a:r>
            <a:r>
              <a:rPr lang="es-ES" baseline="0" dirty="0" err="1"/>
              <a:t>points</a:t>
            </a:r>
            <a:r>
              <a:rPr lang="es-ES" baseline="0" dirty="0"/>
              <a:t> done </a:t>
            </a:r>
            <a:r>
              <a:rPr lang="es-ES" baseline="0" dirty="0" err="1"/>
              <a:t>by</a:t>
            </a:r>
            <a:r>
              <a:rPr lang="es-ES" baseline="0" dirty="0"/>
              <a:t> </a:t>
            </a:r>
            <a:r>
              <a:rPr lang="es-ES" baseline="0" dirty="0" err="1"/>
              <a:t>the</a:t>
            </a:r>
            <a:r>
              <a:rPr lang="es-ES" baseline="0" dirty="0"/>
              <a:t> </a:t>
            </a:r>
            <a:r>
              <a:rPr lang="es-ES" baseline="0" dirty="0" err="1"/>
              <a:t>member</a:t>
            </a:r>
            <a:r>
              <a:rPr lang="es-ES" baseline="0" dirty="0"/>
              <a:t> in </a:t>
            </a:r>
            <a:r>
              <a:rPr lang="es-ES" baseline="0" dirty="0" err="1"/>
              <a:t>the</a:t>
            </a:r>
            <a:r>
              <a:rPr lang="es-ES" baseline="0" dirty="0"/>
              <a:t> sprint, and </a:t>
            </a:r>
            <a:r>
              <a:rPr lang="es-ES" baseline="0" dirty="0" err="1"/>
              <a:t>the</a:t>
            </a:r>
            <a:r>
              <a:rPr lang="es-ES" baseline="0" dirty="0"/>
              <a:t> total </a:t>
            </a:r>
            <a:r>
              <a:rPr lang="es-ES" baseline="0" dirty="0" err="1"/>
              <a:t>amount</a:t>
            </a:r>
            <a:r>
              <a:rPr lang="es-ES" baseline="0" dirty="0"/>
              <a:t> of </a:t>
            </a:r>
            <a:r>
              <a:rPr lang="es-ES" baseline="0" dirty="0" err="1"/>
              <a:t>hours</a:t>
            </a:r>
            <a:r>
              <a:rPr lang="es-ES" baseline="0" dirty="0"/>
              <a:t> </a:t>
            </a:r>
            <a:r>
              <a:rPr lang="es-ES" baseline="0" dirty="0" err="1"/>
              <a:t>spent</a:t>
            </a:r>
            <a:r>
              <a:rPr lang="es-ES" baseline="0" dirty="0"/>
              <a:t> </a:t>
            </a:r>
            <a:r>
              <a:rPr lang="es-ES" baseline="0" dirty="0" err="1"/>
              <a:t>by</a:t>
            </a:r>
            <a:r>
              <a:rPr lang="es-ES" baseline="0" dirty="0"/>
              <a:t> </a:t>
            </a:r>
            <a:r>
              <a:rPr lang="es-ES" baseline="0" dirty="0" err="1"/>
              <a:t>that</a:t>
            </a:r>
            <a:r>
              <a:rPr lang="es-ES" baseline="0" dirty="0"/>
              <a:t> </a:t>
            </a:r>
            <a:r>
              <a:rPr lang="es-ES" baseline="0" dirty="0" err="1"/>
              <a:t>member</a:t>
            </a:r>
            <a:r>
              <a:rPr lang="es-ES" baseline="0" dirty="0"/>
              <a:t> </a:t>
            </a:r>
            <a:r>
              <a:rPr lang="es-ES" baseline="0" dirty="0" err="1"/>
              <a:t>for</a:t>
            </a:r>
            <a:r>
              <a:rPr lang="es-ES" baseline="0" dirty="0"/>
              <a:t> </a:t>
            </a:r>
            <a:r>
              <a:rPr lang="es-ES" baseline="0" dirty="0" err="1"/>
              <a:t>doing</a:t>
            </a:r>
            <a:r>
              <a:rPr lang="es-ES" baseline="0" dirty="0"/>
              <a:t> </a:t>
            </a:r>
            <a:r>
              <a:rPr lang="es-ES" baseline="0" dirty="0" err="1"/>
              <a:t>those</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resulting</a:t>
            </a:r>
            <a:r>
              <a:rPr lang="es-ES" baseline="0" dirty="0"/>
              <a:t> in a </a:t>
            </a:r>
            <a:r>
              <a:rPr lang="es-ES" baseline="0" dirty="0" err="1"/>
              <a:t>percentage</a:t>
            </a:r>
            <a:r>
              <a:rPr lang="es-ES" baseline="0" dirty="0"/>
              <a:t> </a:t>
            </a:r>
            <a:r>
              <a:rPr lang="es-ES" baseline="0" dirty="0" err="1"/>
              <a:t>which</a:t>
            </a:r>
            <a:r>
              <a:rPr lang="es-ES" baseline="0" dirty="0"/>
              <a:t> shows </a:t>
            </a:r>
            <a:r>
              <a:rPr lang="es-ES" baseline="0" dirty="0" err="1"/>
              <a:t>the</a:t>
            </a:r>
            <a:r>
              <a:rPr lang="es-ES" baseline="0" dirty="0"/>
              <a:t> performance of </a:t>
            </a:r>
            <a:r>
              <a:rPr lang="es-ES" baseline="0" dirty="0" err="1"/>
              <a:t>the</a:t>
            </a:r>
            <a:r>
              <a:rPr lang="es-ES" baseline="0" dirty="0"/>
              <a:t> </a:t>
            </a:r>
            <a:r>
              <a:rPr lang="es-ES" baseline="0" dirty="0" err="1"/>
              <a:t>team</a:t>
            </a:r>
            <a:r>
              <a:rPr lang="es-ES" baseline="0" dirty="0"/>
              <a:t> </a:t>
            </a:r>
            <a:r>
              <a:rPr lang="es-ES" baseline="0" dirty="0" err="1"/>
              <a:t>member</a:t>
            </a:r>
            <a:r>
              <a:rPr lang="es-ES" baseline="0" dirty="0"/>
              <a:t> </a:t>
            </a:r>
            <a:r>
              <a:rPr lang="es-ES" baseline="0" dirty="0" err="1"/>
              <a:t>based</a:t>
            </a:r>
            <a:r>
              <a:rPr lang="es-ES" baseline="0" dirty="0"/>
              <a:t> </a:t>
            </a:r>
            <a:r>
              <a:rPr lang="es-ES" baseline="0" dirty="0" err="1"/>
              <a:t>on</a:t>
            </a:r>
            <a:r>
              <a:rPr lang="es-ES" baseline="0" dirty="0"/>
              <a:t> </a:t>
            </a:r>
            <a:r>
              <a:rPr lang="es-ES" baseline="0" dirty="0" err="1"/>
              <a:t>his</a:t>
            </a:r>
            <a:r>
              <a:rPr lang="es-ES" baseline="0" dirty="0"/>
              <a:t> </a:t>
            </a:r>
            <a:r>
              <a:rPr lang="es-ES" baseline="0" dirty="0" err="1"/>
              <a:t>tasks</a:t>
            </a:r>
            <a:r>
              <a:rPr lang="es-ES" baseline="0" dirty="0"/>
              <a:t> </a:t>
            </a:r>
            <a:r>
              <a:rPr lang="es-ES" baseline="0" dirty="0" err="1"/>
              <a:t>completed</a:t>
            </a:r>
            <a:r>
              <a:rPr lang="es-ES" baseline="0" dirty="0"/>
              <a:t> </a:t>
            </a:r>
            <a:r>
              <a:rPr lang="es-ES" baseline="0" dirty="0" err="1"/>
              <a:t>during</a:t>
            </a:r>
            <a:r>
              <a:rPr lang="es-ES" baseline="0" dirty="0"/>
              <a:t> </a:t>
            </a:r>
            <a:r>
              <a:rPr lang="es-ES" baseline="0" dirty="0" err="1"/>
              <a:t>the</a:t>
            </a:r>
            <a:r>
              <a:rPr lang="es-ES" baseline="0" dirty="0"/>
              <a:t> </a:t>
            </a:r>
            <a:r>
              <a:rPr lang="es-ES" baseline="0" dirty="0" err="1"/>
              <a:t>week</a:t>
            </a:r>
            <a:r>
              <a:rPr lang="es-ES" baseline="0" dirty="0"/>
              <a:t> and </a:t>
            </a:r>
            <a:r>
              <a:rPr lang="es-ES" baseline="0" dirty="0" err="1"/>
              <a:t>the</a:t>
            </a:r>
            <a:r>
              <a:rPr lang="es-ES" baseline="0" dirty="0"/>
              <a:t> </a:t>
            </a:r>
            <a:r>
              <a:rPr lang="es-ES" baseline="0" dirty="0" err="1"/>
              <a:t>hours</a:t>
            </a:r>
            <a:r>
              <a:rPr lang="es-ES" baseline="0" dirty="0"/>
              <a:t> </a:t>
            </a:r>
            <a:r>
              <a:rPr lang="es-ES" baseline="0" dirty="0" err="1"/>
              <a:t>spent</a:t>
            </a:r>
            <a:r>
              <a:rPr lang="es-ES" baseline="0" dirty="0"/>
              <a:t> </a:t>
            </a:r>
            <a:r>
              <a:rPr lang="es-ES" baseline="0" dirty="0" err="1"/>
              <a:t>on</a:t>
            </a:r>
            <a:r>
              <a:rPr lang="es-ES" baseline="0" dirty="0"/>
              <a:t> </a:t>
            </a:r>
            <a:r>
              <a:rPr lang="es-ES" baseline="0" dirty="0" err="1"/>
              <a:t>them</a:t>
            </a:r>
            <a:r>
              <a:rPr lang="es-ES" baseline="0" dirty="0"/>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finished</a:t>
            </a:r>
            <a:r>
              <a:rPr lang="es-ES" baseline="0" dirty="0"/>
              <a:t> </a:t>
            </a:r>
            <a:r>
              <a:rPr lang="es-ES" baseline="0" dirty="0" err="1"/>
              <a:t>many</a:t>
            </a:r>
            <a:r>
              <a:rPr lang="es-ES" baseline="0" dirty="0"/>
              <a:t> </a:t>
            </a:r>
            <a:r>
              <a:rPr lang="es-ES" baseline="0" dirty="0" err="1"/>
              <a:t>features</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including</a:t>
            </a:r>
            <a:r>
              <a:rPr lang="es-ES" baseline="0" dirty="0"/>
              <a:t> </a:t>
            </a:r>
            <a:r>
              <a:rPr lang="es-ES" baseline="0" dirty="0" err="1"/>
              <a:t>the</a:t>
            </a:r>
            <a:r>
              <a:rPr lang="es-ES" baseline="0" dirty="0"/>
              <a:t> </a:t>
            </a:r>
            <a:r>
              <a:rPr lang="es-ES" baseline="0" dirty="0" err="1"/>
              <a:t>basic</a:t>
            </a:r>
            <a:r>
              <a:rPr lang="es-ES" baseline="0" dirty="0"/>
              <a:t> CRUDS and </a:t>
            </a:r>
            <a:r>
              <a:rPr lang="es-ES" baseline="0" dirty="0" err="1"/>
              <a:t>the</a:t>
            </a:r>
            <a:r>
              <a:rPr lang="es-ES" baseline="0" dirty="0"/>
              <a:t> </a:t>
            </a:r>
            <a:r>
              <a:rPr lang="es-ES" baseline="0" dirty="0" err="1"/>
              <a:t>creation</a:t>
            </a:r>
            <a:r>
              <a:rPr lang="es-ES" baseline="0" dirty="0"/>
              <a:t> of </a:t>
            </a:r>
            <a:r>
              <a:rPr lang="es-ES" baseline="0" dirty="0" err="1"/>
              <a:t>interactive</a:t>
            </a:r>
            <a:r>
              <a:rPr lang="es-ES" baseline="0" dirty="0"/>
              <a:t> </a:t>
            </a:r>
            <a:r>
              <a:rPr lang="es-ES" baseline="0" dirty="0" err="1"/>
              <a:t>exercises</a:t>
            </a:r>
            <a:r>
              <a:rPr lang="es-ES" baseline="0" dirty="0"/>
              <a:t> </a:t>
            </a:r>
            <a:r>
              <a:rPr lang="es-ES" baseline="0" dirty="0" err="1"/>
              <a:t>proposed</a:t>
            </a:r>
            <a:r>
              <a:rPr lang="es-ES" baseline="0" dirty="0"/>
              <a:t> in sprint 1, </a:t>
            </a:r>
            <a:r>
              <a:rPr lang="es-ES" baseline="0" dirty="0" err="1"/>
              <a:t>the</a:t>
            </a:r>
            <a:r>
              <a:rPr lang="es-ES" baseline="0" dirty="0"/>
              <a:t> </a:t>
            </a:r>
            <a:r>
              <a:rPr lang="es-ES" baseline="0" dirty="0" err="1"/>
              <a:t>persistence</a:t>
            </a:r>
            <a:r>
              <a:rPr lang="es-ES" baseline="0" dirty="0"/>
              <a:t> of </a:t>
            </a:r>
            <a:r>
              <a:rPr lang="es-ES" baseline="0" dirty="0" err="1"/>
              <a:t>those</a:t>
            </a:r>
            <a:r>
              <a:rPr lang="es-ES" baseline="0" dirty="0"/>
              <a:t> </a:t>
            </a:r>
            <a:r>
              <a:rPr lang="es-ES" baseline="0" dirty="0" err="1"/>
              <a:t>exercises</a:t>
            </a:r>
            <a:r>
              <a:rPr lang="es-ES" baseline="0" dirty="0"/>
              <a:t> in </a:t>
            </a:r>
            <a:r>
              <a:rPr lang="es-ES" baseline="0" dirty="0" err="1"/>
              <a:t>our</a:t>
            </a:r>
            <a:r>
              <a:rPr lang="es-ES" baseline="0" dirty="0"/>
              <a:t> </a:t>
            </a:r>
            <a:r>
              <a:rPr lang="es-ES" baseline="0" dirty="0" err="1"/>
              <a:t>database</a:t>
            </a:r>
            <a:r>
              <a:rPr lang="es-ES" baseline="0" dirty="0"/>
              <a:t>, </a:t>
            </a:r>
            <a:r>
              <a:rPr lang="es-ES" baseline="0" dirty="0" err="1"/>
              <a:t>an</a:t>
            </a:r>
            <a:r>
              <a:rPr lang="es-ES" baseline="0" dirty="0"/>
              <a:t> </a:t>
            </a:r>
            <a:r>
              <a:rPr lang="es-ES" baseline="0" dirty="0" err="1"/>
              <a:t>update</a:t>
            </a:r>
            <a:r>
              <a:rPr lang="es-ES" baseline="0" dirty="0"/>
              <a:t> </a:t>
            </a:r>
            <a:r>
              <a:rPr lang="es-ES" baseline="0" dirty="0" err="1"/>
              <a:t>for</a:t>
            </a:r>
            <a:r>
              <a:rPr lang="es-ES" baseline="0" dirty="0"/>
              <a:t> </a:t>
            </a:r>
            <a:r>
              <a:rPr lang="es-ES" baseline="0" dirty="0" err="1"/>
              <a:t>our</a:t>
            </a:r>
            <a:r>
              <a:rPr lang="es-ES" baseline="0" dirty="0"/>
              <a:t> </a:t>
            </a:r>
            <a:r>
              <a:rPr lang="es-ES" baseline="0" dirty="0" err="1"/>
              <a:t>welcome</a:t>
            </a:r>
            <a:r>
              <a:rPr lang="es-ES" baseline="0" dirty="0"/>
              <a:t> page and </a:t>
            </a:r>
            <a:r>
              <a:rPr lang="es-ES" baseline="0" dirty="0" err="1"/>
              <a:t>the</a:t>
            </a:r>
            <a:r>
              <a:rPr lang="es-ES" baseline="0" dirty="0"/>
              <a:t> </a:t>
            </a:r>
            <a:r>
              <a:rPr lang="es-ES" baseline="0" dirty="0" err="1"/>
              <a:t>style</a:t>
            </a:r>
            <a:r>
              <a:rPr lang="es-ES" baseline="0" dirty="0"/>
              <a:t> of </a:t>
            </a:r>
            <a:r>
              <a:rPr lang="es-ES" baseline="0" dirty="0" err="1"/>
              <a:t>the</a:t>
            </a:r>
            <a:r>
              <a:rPr lang="es-ES" baseline="0" dirty="0"/>
              <a:t> </a:t>
            </a:r>
            <a:r>
              <a:rPr lang="es-ES" baseline="0" dirty="0" err="1"/>
              <a:t>whole</a:t>
            </a:r>
            <a:r>
              <a:rPr lang="es-ES" baseline="0" dirty="0"/>
              <a:t> </a:t>
            </a:r>
            <a:r>
              <a:rPr lang="es-ES" baseline="0" dirty="0" err="1"/>
              <a:t>platform</a:t>
            </a:r>
            <a:r>
              <a:rPr lang="es-ES" baseline="0" dirty="0"/>
              <a: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whole</a:t>
            </a:r>
            <a:r>
              <a:rPr lang="es-ES" baseline="0" dirty="0"/>
              <a:t> </a:t>
            </a:r>
            <a:r>
              <a:rPr lang="es-ES" baseline="0" dirty="0" err="1"/>
              <a:t>license’s</a:t>
            </a:r>
            <a:r>
              <a:rPr lang="es-ES" baseline="0" dirty="0"/>
              <a:t> </a:t>
            </a:r>
            <a:r>
              <a:rPr lang="es-ES" baseline="0" dirty="0" err="1"/>
              <a:t>system</a:t>
            </a:r>
            <a:r>
              <a:rPr lang="es-ES" baseline="0" dirty="0"/>
              <a:t>, </a:t>
            </a:r>
            <a:r>
              <a:rPr lang="es-ES" baseline="0" dirty="0" err="1"/>
              <a:t>allowing</a:t>
            </a:r>
            <a:r>
              <a:rPr lang="es-ES" baseline="0" dirty="0"/>
              <a:t> </a:t>
            </a:r>
            <a:r>
              <a:rPr lang="es-ES" baseline="0" dirty="0" err="1"/>
              <a:t>schools</a:t>
            </a:r>
            <a:r>
              <a:rPr lang="es-ES" baseline="0" dirty="0"/>
              <a:t> to </a:t>
            </a:r>
            <a:r>
              <a:rPr lang="es-ES" baseline="0" dirty="0" err="1"/>
              <a:t>register</a:t>
            </a:r>
            <a:r>
              <a:rPr lang="es-ES" baseline="0" dirty="0"/>
              <a:t> in </a:t>
            </a:r>
            <a:r>
              <a:rPr lang="es-ES" baseline="0" dirty="0" err="1"/>
              <a:t>our</a:t>
            </a:r>
            <a:r>
              <a:rPr lang="es-ES" baseline="0" dirty="0"/>
              <a:t> </a:t>
            </a:r>
            <a:r>
              <a:rPr lang="es-ES" baseline="0" dirty="0" err="1"/>
              <a:t>system</a:t>
            </a:r>
            <a:r>
              <a:rPr lang="es-ES" baseline="0" dirty="0"/>
              <a:t> </a:t>
            </a:r>
            <a:r>
              <a:rPr lang="es-ES" baseline="0" dirty="0" err="1"/>
              <a:t>choosing</a:t>
            </a:r>
            <a:r>
              <a:rPr lang="es-ES" baseline="0" dirty="0"/>
              <a:t> </a:t>
            </a:r>
            <a:r>
              <a:rPr lang="es-ES" baseline="0" dirty="0" err="1"/>
              <a:t>the</a:t>
            </a:r>
            <a:r>
              <a:rPr lang="es-ES" baseline="0" dirty="0"/>
              <a:t> </a:t>
            </a:r>
            <a:r>
              <a:rPr lang="es-ES" baseline="0" dirty="0" err="1"/>
              <a:t>license</a:t>
            </a:r>
            <a:r>
              <a:rPr lang="es-ES" baseline="0" dirty="0"/>
              <a:t> </a:t>
            </a:r>
            <a:r>
              <a:rPr lang="es-ES" baseline="0" dirty="0" err="1"/>
              <a:t>they</a:t>
            </a:r>
            <a:r>
              <a:rPr lang="es-ES" baseline="0" dirty="0"/>
              <a:t> </a:t>
            </a:r>
            <a:r>
              <a:rPr lang="es-ES" baseline="0" dirty="0" err="1" smtClean="0"/>
              <a:t>want</a:t>
            </a:r>
            <a:r>
              <a:rPr lang="es-ES" baseline="0" dirty="0" smtClean="0"/>
              <a:t>, </a:t>
            </a:r>
            <a:r>
              <a:rPr lang="es-ES" baseline="0" dirty="0" err="1" smtClean="0"/>
              <a:t>many</a:t>
            </a:r>
            <a:r>
              <a:rPr lang="es-ES" baseline="0" dirty="0" smtClean="0"/>
              <a:t> </a:t>
            </a:r>
            <a:r>
              <a:rPr lang="es-ES" baseline="0" dirty="0" err="1"/>
              <a:t>other</a:t>
            </a:r>
            <a:r>
              <a:rPr lang="es-ES" baseline="0" dirty="0"/>
              <a:t> </a:t>
            </a:r>
            <a:r>
              <a:rPr lang="es-ES" baseline="0" dirty="0" err="1"/>
              <a:t>little</a:t>
            </a:r>
            <a:r>
              <a:rPr lang="es-ES" baseline="0" dirty="0"/>
              <a:t> use cases in </a:t>
            </a:r>
            <a:r>
              <a:rPr lang="es-ES" baseline="0" dirty="0" err="1"/>
              <a:t>our</a:t>
            </a:r>
            <a:r>
              <a:rPr lang="es-ES" baseline="0" dirty="0"/>
              <a:t> Django </a:t>
            </a:r>
            <a:r>
              <a:rPr lang="es-ES" baseline="0" dirty="0" err="1" smtClean="0"/>
              <a:t>Model</a:t>
            </a:r>
            <a:r>
              <a:rPr lang="es-ES" baseline="0" dirty="0" smtClean="0"/>
              <a:t>, </a:t>
            </a:r>
            <a:r>
              <a:rPr lang="es-ES" baseline="0" dirty="0" err="1" smtClean="0"/>
              <a:t>the</a:t>
            </a:r>
            <a:r>
              <a:rPr lang="es-ES" baseline="0" dirty="0" smtClean="0"/>
              <a:t> </a:t>
            </a:r>
            <a:r>
              <a:rPr lang="es-ES" baseline="0" dirty="0" err="1" smtClean="0"/>
              <a:t>main</a:t>
            </a:r>
            <a:r>
              <a:rPr lang="es-ES" baseline="0" dirty="0" smtClean="0"/>
              <a:t> </a:t>
            </a:r>
            <a:r>
              <a:rPr lang="es-ES" baseline="0" dirty="0" err="1" smtClean="0"/>
              <a:t>part</a:t>
            </a:r>
            <a:r>
              <a:rPr lang="es-ES" baseline="0" dirty="0" smtClean="0"/>
              <a:t> of </a:t>
            </a:r>
            <a:r>
              <a:rPr lang="es-ES" baseline="0" dirty="0" err="1" smtClean="0"/>
              <a:t>our</a:t>
            </a:r>
            <a:r>
              <a:rPr lang="es-ES" baseline="0" dirty="0" smtClean="0"/>
              <a:t> </a:t>
            </a:r>
            <a:r>
              <a:rPr lang="es-ES" baseline="0" dirty="0" err="1" smtClean="0"/>
              <a:t>transaction’s</a:t>
            </a:r>
            <a:r>
              <a:rPr lang="es-ES" baseline="0" dirty="0" smtClean="0"/>
              <a:t> </a:t>
            </a:r>
            <a:r>
              <a:rPr lang="es-ES" baseline="0" dirty="0" err="1" smtClean="0"/>
              <a:t>system</a:t>
            </a:r>
            <a:r>
              <a:rPr lang="es-ES" baseline="0" dirty="0" smtClean="0"/>
              <a:t>, </a:t>
            </a:r>
            <a:r>
              <a:rPr lang="es-ES" baseline="0" dirty="0" err="1" smtClean="0"/>
              <a:t>some</a:t>
            </a:r>
            <a:r>
              <a:rPr lang="es-ES" baseline="0" dirty="0" smtClean="0"/>
              <a:t> </a:t>
            </a:r>
            <a:r>
              <a:rPr lang="es-ES" baseline="0" dirty="0" err="1" smtClean="0"/>
              <a:t>issues</a:t>
            </a:r>
            <a:r>
              <a:rPr lang="es-ES" baseline="0" dirty="0" smtClean="0"/>
              <a:t> </a:t>
            </a:r>
            <a:r>
              <a:rPr lang="es-ES" baseline="0" dirty="0" err="1" smtClean="0"/>
              <a:t>related</a:t>
            </a:r>
            <a:r>
              <a:rPr lang="es-ES" baseline="0" dirty="0" smtClean="0"/>
              <a:t> </a:t>
            </a:r>
            <a:r>
              <a:rPr lang="es-ES" baseline="0" dirty="0" err="1" smtClean="0"/>
              <a:t>with</a:t>
            </a:r>
            <a:r>
              <a:rPr lang="es-ES" baseline="0" dirty="0" smtClean="0"/>
              <a:t> </a:t>
            </a:r>
            <a:r>
              <a:rPr lang="es-ES" baseline="0" dirty="0" err="1" smtClean="0"/>
              <a:t>security</a:t>
            </a:r>
            <a:r>
              <a:rPr lang="es-ES" baseline="0" dirty="0" smtClean="0"/>
              <a:t> y la posibilidad de registrar automáticamente profesores y alumnos en el sistema mediante un archivo </a:t>
            </a:r>
            <a:r>
              <a:rPr lang="es-ES" baseline="0" dirty="0" err="1" smtClean="0"/>
              <a:t>csv</a:t>
            </a:r>
            <a:r>
              <a:rPr lang="es-ES" baseline="0" dirty="0" smtClean="0"/>
              <a: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we’ve</a:t>
            </a:r>
            <a:r>
              <a:rPr lang="es-ES" baseline="0" dirty="0"/>
              <a:t> </a:t>
            </a:r>
            <a:r>
              <a:rPr lang="es-ES" baseline="0" dirty="0" err="1"/>
              <a:t>been</a:t>
            </a:r>
            <a:r>
              <a:rPr lang="es-ES" baseline="0" dirty="0"/>
              <a:t> </a:t>
            </a:r>
            <a:r>
              <a:rPr lang="es-ES" baseline="0" dirty="0" err="1"/>
              <a:t>applying</a:t>
            </a:r>
            <a:r>
              <a:rPr lang="es-ES" baseline="0" dirty="0"/>
              <a:t> </a:t>
            </a:r>
            <a:r>
              <a:rPr lang="es-ES" baseline="0" dirty="0" err="1"/>
              <a:t>our</a:t>
            </a:r>
            <a:r>
              <a:rPr lang="es-ES" baseline="0" dirty="0"/>
              <a:t> </a:t>
            </a:r>
            <a:r>
              <a:rPr lang="es-ES" baseline="0" dirty="0" err="1"/>
              <a:t>pilot</a:t>
            </a:r>
            <a:r>
              <a:rPr lang="es-ES" baseline="0" dirty="0"/>
              <a:t> plan, </a:t>
            </a:r>
            <a:r>
              <a:rPr lang="es-ES" baseline="0" dirty="0" err="1"/>
              <a:t>speeding</a:t>
            </a:r>
            <a:r>
              <a:rPr lang="es-ES" baseline="0" dirty="0"/>
              <a:t> </a:t>
            </a:r>
            <a:r>
              <a:rPr lang="es-ES" baseline="0" dirty="0" err="1"/>
              <a:t>it</a:t>
            </a:r>
            <a:r>
              <a:rPr lang="es-ES" baseline="0" dirty="0"/>
              <a:t> up </a:t>
            </a:r>
            <a:r>
              <a:rPr lang="es-ES" baseline="0" dirty="0" err="1"/>
              <a:t>by</a:t>
            </a:r>
            <a:r>
              <a:rPr lang="es-ES" baseline="0" dirty="0"/>
              <a:t> </a:t>
            </a:r>
            <a:r>
              <a:rPr lang="es-ES" baseline="0" dirty="0" err="1"/>
              <a:t>finishing</a:t>
            </a:r>
            <a:r>
              <a:rPr lang="es-ES" baseline="0" dirty="0"/>
              <a:t> </a:t>
            </a:r>
            <a:r>
              <a:rPr lang="es-ES" baseline="0" dirty="0" err="1"/>
              <a:t>the</a:t>
            </a:r>
            <a:r>
              <a:rPr lang="es-ES" baseline="0" dirty="0"/>
              <a:t> meetings </a:t>
            </a:r>
            <a:r>
              <a:rPr lang="es-ES" baseline="0" dirty="0" err="1"/>
              <a:t>with</a:t>
            </a:r>
            <a:r>
              <a:rPr lang="es-ES" baseline="0" dirty="0"/>
              <a:t> </a:t>
            </a:r>
            <a:r>
              <a:rPr lang="es-ES" baseline="0" dirty="0" err="1"/>
              <a:t>programmers</a:t>
            </a:r>
            <a:r>
              <a:rPr lang="es-ES" baseline="0" dirty="0"/>
              <a:t> and </a:t>
            </a:r>
            <a:r>
              <a:rPr lang="es-ES" baseline="0" dirty="0" err="1"/>
              <a:t>obtaining</a:t>
            </a:r>
            <a:r>
              <a:rPr lang="es-ES" baseline="0" dirty="0"/>
              <a:t> </a:t>
            </a:r>
            <a:r>
              <a:rPr lang="es-ES" baseline="0" dirty="0" err="1"/>
              <a:t>their</a:t>
            </a:r>
            <a:r>
              <a:rPr lang="es-ES" baseline="0" dirty="0"/>
              <a:t> </a:t>
            </a:r>
            <a:r>
              <a:rPr lang="es-ES" baseline="0" dirty="0" err="1"/>
              <a:t>feedback</a:t>
            </a:r>
            <a:r>
              <a:rPr lang="es-ES" baseline="0" dirty="0"/>
              <a:t> and </a:t>
            </a:r>
            <a:r>
              <a:rPr lang="es-ES" baseline="0" dirty="0" err="1"/>
              <a:t>starting</a:t>
            </a:r>
            <a:r>
              <a:rPr lang="es-ES" baseline="0" dirty="0"/>
              <a:t> </a:t>
            </a:r>
            <a:r>
              <a:rPr lang="es-ES" baseline="0" dirty="0" err="1"/>
              <a:t>doing</a:t>
            </a:r>
            <a:r>
              <a:rPr lang="es-ES" baseline="0" dirty="0"/>
              <a:t> meetings </a:t>
            </a:r>
            <a:r>
              <a:rPr lang="es-ES" baseline="0" dirty="0" err="1"/>
              <a:t>with</a:t>
            </a:r>
            <a:r>
              <a:rPr lang="es-ES" baseline="0" dirty="0"/>
              <a:t> </a:t>
            </a:r>
            <a:r>
              <a:rPr lang="es-ES" baseline="0" dirty="0" err="1"/>
              <a:t>schools</a:t>
            </a:r>
            <a:r>
              <a:rPr lang="es-ES" baseline="0" dirty="0"/>
              <a:t>, </a:t>
            </a:r>
            <a:r>
              <a:rPr lang="es-ES" baseline="0" dirty="0" err="1"/>
              <a:t>our</a:t>
            </a:r>
            <a:r>
              <a:rPr lang="es-ES" baseline="0" dirty="0"/>
              <a:t> </a:t>
            </a:r>
            <a:r>
              <a:rPr lang="es-ES" baseline="0" dirty="0" err="1"/>
              <a:t>main</a:t>
            </a:r>
            <a:r>
              <a:rPr lang="es-ES" baseline="0" dirty="0"/>
              <a:t> </a:t>
            </a:r>
            <a:r>
              <a:rPr lang="es-ES" baseline="0" dirty="0" err="1"/>
              <a:t>source</a:t>
            </a:r>
            <a:r>
              <a:rPr lang="es-ES" baseline="0" dirty="0"/>
              <a:t> of </a:t>
            </a:r>
            <a:r>
              <a:rPr lang="es-ES" baseline="0" dirty="0" err="1"/>
              <a:t>income</a:t>
            </a:r>
            <a:r>
              <a:rPr lang="es-ES" baseline="0" dirty="0"/>
              <a:t> and </a:t>
            </a:r>
            <a:r>
              <a:rPr lang="es-ES" baseline="0" dirty="0" err="1"/>
              <a:t>obtaining</a:t>
            </a:r>
            <a:r>
              <a:rPr lang="es-ES" baseline="0" dirty="0"/>
              <a:t> </a:t>
            </a:r>
            <a:r>
              <a:rPr lang="es-ES" baseline="0" dirty="0" err="1"/>
              <a:t>feedback</a:t>
            </a:r>
            <a:r>
              <a:rPr lang="es-ES" baseline="0" dirty="0"/>
              <a:t> </a:t>
            </a:r>
            <a:r>
              <a:rPr lang="es-ES" baseline="0" dirty="0" err="1"/>
              <a:t>from</a:t>
            </a:r>
            <a:r>
              <a:rPr lang="es-ES" baseline="0" dirty="0"/>
              <a:t> </a:t>
            </a:r>
            <a:r>
              <a:rPr lang="es-ES" baseline="0" dirty="0" err="1"/>
              <a:t>them</a:t>
            </a:r>
            <a:r>
              <a:rPr lang="es-ES" baseline="0" dirty="0"/>
              <a:t>, </a:t>
            </a:r>
            <a:r>
              <a:rPr lang="es-ES" baseline="0" dirty="0" err="1" smtClean="0"/>
              <a:t>too</a:t>
            </a:r>
            <a:r>
              <a:rPr lang="es-ES" baseline="0" dirty="0" smtClean="0"/>
              <a:t>. En estas reuniones se les ha mostrado los casos de uso estrella para que diesen su opinión. También se les ha enseñado el sistema de creación de ejercicios interactivos, se les ha pedido sugerencias de mejora y se les ha preguntado sobre los precios de la plataforma.</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De este </a:t>
            </a:r>
            <a:r>
              <a:rPr lang="es-ES" baseline="0" dirty="0" err="1" smtClean="0"/>
              <a:t>feedback</a:t>
            </a:r>
            <a:r>
              <a:rPr lang="es-ES" baseline="0" dirty="0" smtClean="0"/>
              <a:t> hemos decidido por ahora aplicar los dos más solicitados por los clientes, que consisten en el registro automatizado de alumnos y profesores con un documento </a:t>
            </a:r>
            <a:r>
              <a:rPr lang="es-ES" baseline="0" dirty="0" err="1" smtClean="0"/>
              <a:t>csv</a:t>
            </a:r>
            <a:r>
              <a:rPr lang="es-ES" baseline="0" dirty="0" smtClean="0"/>
              <a:t> </a:t>
            </a:r>
            <a:r>
              <a:rPr lang="es-ES" baseline="0" dirty="0" smtClean="0"/>
              <a:t>y el mantenimiento de forma segura de los datos de los alumnos. Respondiendo a nuestra pregunta inicial de si es necesario programar para usar nuestra plataforma, los clientes nos han respondido que no </a:t>
            </a:r>
            <a:r>
              <a:rPr lang="es-ES" baseline="0" dirty="0" smtClean="0"/>
              <a:t>presentan tanto interés en tener </a:t>
            </a:r>
            <a:r>
              <a:rPr lang="es-ES" baseline="0" dirty="0" smtClean="0"/>
              <a:t>en ella ningún mecanismo para aprender o fomentar la programación en el ámbito escolar, ya que prefieren centrarse en los ejercicios interactivos y su uso.</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To show </a:t>
            </a:r>
            <a:r>
              <a:rPr lang="es-ES" dirty="0" err="1"/>
              <a:t>how</a:t>
            </a:r>
            <a:r>
              <a:rPr lang="es-ES" dirty="0"/>
              <a:t> </a:t>
            </a:r>
            <a:r>
              <a:rPr lang="es-ES" dirty="0" err="1"/>
              <a:t>the</a:t>
            </a:r>
            <a:r>
              <a:rPr lang="es-ES" baseline="0" dirty="0"/>
              <a:t> </a:t>
            </a:r>
            <a:r>
              <a:rPr lang="es-ES" baseline="0" dirty="0" err="1"/>
              <a:t>system</a:t>
            </a:r>
            <a:r>
              <a:rPr lang="es-ES" baseline="0" dirty="0"/>
              <a:t> </a:t>
            </a:r>
            <a:r>
              <a:rPr lang="es-ES" baseline="0" dirty="0" err="1"/>
              <a:t>works</a:t>
            </a:r>
            <a:r>
              <a:rPr lang="es-ES" baseline="0" dirty="0"/>
              <a:t> </a:t>
            </a:r>
            <a:r>
              <a:rPr lang="es-ES" baseline="0" dirty="0" err="1"/>
              <a:t>today</a:t>
            </a:r>
            <a:r>
              <a:rPr lang="es-ES" baseline="0" dirty="0"/>
              <a:t>, </a:t>
            </a:r>
            <a:r>
              <a:rPr lang="es-ES" baseline="0" dirty="0" err="1"/>
              <a:t>we’ve</a:t>
            </a:r>
            <a:r>
              <a:rPr lang="es-ES" baseline="0" dirty="0"/>
              <a:t> </a:t>
            </a:r>
            <a:r>
              <a:rPr lang="es-ES" baseline="0" dirty="0" err="1"/>
              <a:t>put</a:t>
            </a:r>
            <a:r>
              <a:rPr lang="es-ES" baseline="0" dirty="0"/>
              <a:t> a link in </a:t>
            </a:r>
            <a:r>
              <a:rPr lang="es-ES" baseline="0" dirty="0" err="1"/>
              <a:t>which</a:t>
            </a:r>
            <a:r>
              <a:rPr lang="es-ES" baseline="0" dirty="0"/>
              <a:t> </a:t>
            </a:r>
            <a:r>
              <a:rPr lang="es-ES" baseline="0" dirty="0" err="1"/>
              <a:t>everyone</a:t>
            </a:r>
            <a:r>
              <a:rPr lang="es-ES" baseline="0" dirty="0"/>
              <a:t> can </a:t>
            </a:r>
            <a:r>
              <a:rPr lang="es-ES" baseline="0" dirty="0" err="1"/>
              <a:t>see</a:t>
            </a:r>
            <a:r>
              <a:rPr lang="es-ES" baseline="0" dirty="0"/>
              <a:t> </a:t>
            </a:r>
            <a:r>
              <a:rPr lang="es-ES" baseline="0" dirty="0" err="1"/>
              <a:t>our</a:t>
            </a:r>
            <a:r>
              <a:rPr lang="es-ES" baseline="0" dirty="0"/>
              <a:t> </a:t>
            </a:r>
            <a:r>
              <a:rPr lang="es-ES" baseline="0" dirty="0" err="1"/>
              <a:t>project</a:t>
            </a:r>
            <a:r>
              <a:rPr lang="es-ES" baseline="0" dirty="0"/>
              <a:t>, and </a:t>
            </a:r>
            <a:r>
              <a:rPr lang="es-ES" baseline="0" dirty="0" err="1"/>
              <a:t>also</a:t>
            </a:r>
            <a:r>
              <a:rPr lang="es-ES" baseline="0" dirty="0"/>
              <a:t> </a:t>
            </a:r>
            <a:r>
              <a:rPr lang="es-ES" baseline="0" dirty="0" err="1"/>
              <a:t>we’ve</a:t>
            </a:r>
            <a:r>
              <a:rPr lang="es-ES" baseline="0" dirty="0"/>
              <a:t> </a:t>
            </a:r>
            <a:r>
              <a:rPr lang="es-ES" baseline="0" dirty="0" err="1"/>
              <a:t>created</a:t>
            </a:r>
            <a:r>
              <a:rPr lang="es-ES" baseline="0" dirty="0"/>
              <a:t> a demo, </a:t>
            </a:r>
            <a:r>
              <a:rPr lang="es-ES" baseline="0" dirty="0" err="1"/>
              <a:t>showing</a:t>
            </a:r>
            <a:r>
              <a:rPr lang="es-ES" baseline="0" dirty="0"/>
              <a:t> </a:t>
            </a:r>
            <a:r>
              <a:rPr lang="es-ES" baseline="0" dirty="0" err="1" smtClean="0"/>
              <a:t>our</a:t>
            </a:r>
            <a:r>
              <a:rPr lang="es-ES" baseline="0" dirty="0" smtClean="0"/>
              <a:t> </a:t>
            </a:r>
            <a:r>
              <a:rPr lang="es-ES" baseline="0" dirty="0" err="1" smtClean="0"/>
              <a:t>star</a:t>
            </a:r>
            <a:r>
              <a:rPr lang="es-ES" baseline="0" dirty="0" smtClean="0"/>
              <a:t> use case: </a:t>
            </a:r>
            <a:r>
              <a:rPr lang="es-ES" baseline="0" dirty="0" err="1" smtClean="0"/>
              <a:t>The</a:t>
            </a:r>
            <a:r>
              <a:rPr lang="es-ES" baseline="0" dirty="0" smtClean="0"/>
              <a:t> </a:t>
            </a:r>
            <a:r>
              <a:rPr lang="es-ES" baseline="0" dirty="0" err="1" smtClean="0"/>
              <a:t>creation</a:t>
            </a:r>
            <a:r>
              <a:rPr lang="es-ES" baseline="0" dirty="0" smtClean="0"/>
              <a:t> and </a:t>
            </a:r>
            <a:r>
              <a:rPr lang="es-ES" baseline="0" dirty="0" err="1" smtClean="0"/>
              <a:t>buying</a:t>
            </a:r>
            <a:r>
              <a:rPr lang="es-ES" baseline="0" dirty="0" smtClean="0"/>
              <a:t> of </a:t>
            </a:r>
            <a:r>
              <a:rPr lang="es-ES" baseline="0" dirty="0" err="1" smtClean="0"/>
              <a:t>an</a:t>
            </a:r>
            <a:r>
              <a:rPr lang="es-ES" baseline="0" dirty="0" smtClean="0"/>
              <a:t> </a:t>
            </a:r>
            <a:r>
              <a:rPr lang="es-ES" baseline="0" dirty="0" err="1" smtClean="0"/>
              <a:t>interactive</a:t>
            </a:r>
            <a:r>
              <a:rPr lang="es-ES" baseline="0" dirty="0" smtClean="0"/>
              <a:t> </a:t>
            </a:r>
            <a:r>
              <a:rPr lang="es-ES" baseline="0" dirty="0" err="1" smtClean="0"/>
              <a:t>exercise</a:t>
            </a:r>
            <a:r>
              <a:rPr lang="es-ES" baseline="0" dirty="0" smtClean="0"/>
              <a:t>.</a:t>
            </a:r>
            <a:endParaRPr lang="es-ES" baseline="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Talking</a:t>
            </a:r>
            <a:r>
              <a:rPr lang="es-ES" baseline="0" dirty="0"/>
              <a:t> </a:t>
            </a:r>
            <a:r>
              <a:rPr lang="es-ES" baseline="0" dirty="0" err="1"/>
              <a:t>now</a:t>
            </a:r>
            <a:r>
              <a:rPr lang="es-ES" baseline="0" dirty="0"/>
              <a:t> </a:t>
            </a:r>
            <a:r>
              <a:rPr lang="es-ES" baseline="0" dirty="0" err="1"/>
              <a:t>about</a:t>
            </a:r>
            <a:r>
              <a:rPr lang="es-ES" baseline="0" dirty="0"/>
              <a:t> </a:t>
            </a:r>
            <a:r>
              <a:rPr lang="es-ES" baseline="0" dirty="0" err="1"/>
              <a:t>the</a:t>
            </a:r>
            <a:r>
              <a:rPr lang="es-ES" baseline="0" dirty="0"/>
              <a:t> concrete </a:t>
            </a:r>
            <a:r>
              <a:rPr lang="es-ES" baseline="0" dirty="0" err="1"/>
              <a:t>tasks</a:t>
            </a:r>
            <a:r>
              <a:rPr lang="es-ES" baseline="0" dirty="0"/>
              <a:t> done </a:t>
            </a:r>
            <a:r>
              <a:rPr lang="es-ES" baseline="0" dirty="0" err="1"/>
              <a:t>by</a:t>
            </a:r>
            <a:r>
              <a:rPr lang="es-ES" baseline="0" dirty="0"/>
              <a:t> </a:t>
            </a:r>
            <a:r>
              <a:rPr lang="es-ES" baseline="0" dirty="0" err="1"/>
              <a:t>the</a:t>
            </a:r>
            <a:r>
              <a:rPr lang="es-ES" baseline="0" dirty="0"/>
              <a:t> </a:t>
            </a:r>
            <a:r>
              <a:rPr lang="es-ES" baseline="0" dirty="0" err="1"/>
              <a:t>team</a:t>
            </a:r>
            <a:r>
              <a:rPr lang="es-ES" baseline="0" dirty="0"/>
              <a:t>, </a:t>
            </a:r>
            <a:r>
              <a:rPr lang="es-ES" baseline="0" dirty="0" err="1"/>
              <a:t>everyone</a:t>
            </a:r>
            <a:r>
              <a:rPr lang="es-ES" baseline="0" dirty="0"/>
              <a:t> in </a:t>
            </a:r>
            <a:r>
              <a:rPr lang="es-ES" baseline="0" dirty="0" err="1"/>
              <a:t>the</a:t>
            </a:r>
            <a:r>
              <a:rPr lang="es-ES" baseline="0" dirty="0"/>
              <a:t> sprint has </a:t>
            </a:r>
            <a:r>
              <a:rPr lang="es-ES" baseline="0" dirty="0" err="1"/>
              <a:t>participated</a:t>
            </a:r>
            <a:r>
              <a:rPr lang="es-ES" baseline="0" dirty="0"/>
              <a:t> in meetings </a:t>
            </a:r>
            <a:r>
              <a:rPr lang="es-ES" baseline="0" dirty="0" err="1"/>
              <a:t>whose</a:t>
            </a:r>
            <a:r>
              <a:rPr lang="es-ES" baseline="0" dirty="0"/>
              <a:t> </a:t>
            </a:r>
            <a:r>
              <a:rPr lang="es-ES" baseline="0" dirty="0" err="1"/>
              <a:t>objective</a:t>
            </a:r>
            <a:r>
              <a:rPr lang="es-ES" baseline="0" dirty="0"/>
              <a:t> </a:t>
            </a:r>
            <a:r>
              <a:rPr lang="es-ES" baseline="0" dirty="0" err="1"/>
              <a:t>was</a:t>
            </a:r>
            <a:r>
              <a:rPr lang="es-ES" baseline="0" dirty="0"/>
              <a:t> to </a:t>
            </a:r>
            <a:r>
              <a:rPr lang="es-ES" baseline="0" dirty="0" err="1"/>
              <a:t>review</a:t>
            </a:r>
            <a:r>
              <a:rPr lang="es-ES" baseline="0" dirty="0"/>
              <a:t> </a:t>
            </a:r>
            <a:r>
              <a:rPr lang="es-ES" baseline="0" dirty="0" err="1"/>
              <a:t>the</a:t>
            </a:r>
            <a:r>
              <a:rPr lang="es-ES" baseline="0" dirty="0"/>
              <a:t> </a:t>
            </a:r>
            <a:r>
              <a:rPr lang="es-ES" baseline="0" dirty="0" err="1"/>
              <a:t>presentations</a:t>
            </a:r>
            <a:r>
              <a:rPr lang="es-ES" baseline="0" dirty="0"/>
              <a:t> of </a:t>
            </a:r>
            <a:r>
              <a:rPr lang="es-ES" baseline="0" dirty="0" err="1"/>
              <a:t>the</a:t>
            </a:r>
            <a:r>
              <a:rPr lang="es-ES" baseline="0" dirty="0"/>
              <a:t> sprint and </a:t>
            </a:r>
            <a:r>
              <a:rPr lang="es-ES" baseline="0" dirty="0" err="1"/>
              <a:t>see</a:t>
            </a:r>
            <a:r>
              <a:rPr lang="es-ES" baseline="0" dirty="0"/>
              <a:t> </a:t>
            </a:r>
            <a:r>
              <a:rPr lang="es-ES" baseline="0" dirty="0" err="1"/>
              <a:t>how</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was</a:t>
            </a:r>
            <a:r>
              <a:rPr lang="es-ES" baseline="0" dirty="0"/>
              <a:t> </a:t>
            </a:r>
            <a:r>
              <a:rPr lang="es-ES" baseline="0" dirty="0" err="1"/>
              <a:t>developing</a:t>
            </a:r>
            <a:r>
              <a:rPr lang="es-ES" baseline="0" dirty="0"/>
              <a:t>. </a:t>
            </a:r>
            <a:r>
              <a:rPr lang="es-ES" baseline="0" dirty="0" err="1"/>
              <a:t>That</a:t>
            </a:r>
            <a:r>
              <a:rPr lang="es-ES" baseline="0" dirty="0"/>
              <a:t> </a:t>
            </a:r>
            <a:r>
              <a:rPr lang="es-ES" baseline="0" dirty="0" err="1"/>
              <a:t>resulted</a:t>
            </a:r>
            <a:r>
              <a:rPr lang="es-ES" baseline="0" dirty="0"/>
              <a:t> in a total of </a:t>
            </a:r>
            <a:r>
              <a:rPr lang="es-ES" baseline="0" dirty="0" smtClean="0"/>
              <a:t>5 </a:t>
            </a:r>
            <a:r>
              <a:rPr lang="es-ES" baseline="0" dirty="0" err="1"/>
              <a:t>hours</a:t>
            </a:r>
            <a:r>
              <a:rPr lang="es-ES" baseline="0" dirty="0"/>
              <a:t> and </a:t>
            </a:r>
            <a:r>
              <a:rPr lang="es-ES" baseline="0" dirty="0" smtClean="0"/>
              <a:t>30 </a:t>
            </a:r>
            <a:r>
              <a:rPr lang="es-ES" baseline="0" dirty="0"/>
              <a:t>minutes per </a:t>
            </a:r>
            <a:r>
              <a:rPr lang="es-ES" baseline="0" dirty="0" err="1"/>
              <a:t>member</a:t>
            </a:r>
            <a:r>
              <a:rPr lang="es-ES" baseline="0" dirty="0"/>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a:t>
            </a:r>
            <a:r>
              <a:rPr lang="es-ES" baseline="0" dirty="0" err="1"/>
              <a:t>our</a:t>
            </a:r>
            <a:r>
              <a:rPr lang="es-ES" baseline="0" dirty="0"/>
              <a:t> </a:t>
            </a:r>
            <a:r>
              <a:rPr lang="es-ES" baseline="0" dirty="0" err="1"/>
              <a:t>project</a:t>
            </a:r>
            <a:r>
              <a:rPr lang="es-ES" baseline="0" dirty="0"/>
              <a:t> manager, has </a:t>
            </a:r>
            <a:r>
              <a:rPr lang="es-ES" baseline="0" dirty="0" err="1"/>
              <a:t>been</a:t>
            </a:r>
            <a:r>
              <a:rPr lang="es-ES" baseline="0" dirty="0"/>
              <a:t> </a:t>
            </a:r>
            <a:r>
              <a:rPr lang="es-ES" baseline="0" dirty="0" err="1"/>
              <a:t>working</a:t>
            </a:r>
            <a:r>
              <a:rPr lang="es-ES" baseline="0" dirty="0"/>
              <a:t> </a:t>
            </a:r>
            <a:r>
              <a:rPr lang="es-ES" baseline="0" dirty="0" err="1"/>
              <a:t>this</a:t>
            </a:r>
            <a:r>
              <a:rPr lang="es-ES" baseline="0" dirty="0"/>
              <a:t> sprint in </a:t>
            </a:r>
            <a:r>
              <a:rPr lang="es-ES" baseline="0" dirty="0" err="1" smtClean="0"/>
              <a:t>the</a:t>
            </a:r>
            <a:r>
              <a:rPr lang="es-ES" baseline="0" dirty="0" smtClean="0"/>
              <a:t> </a:t>
            </a:r>
            <a:r>
              <a:rPr lang="es-ES" baseline="0" dirty="0" err="1" smtClean="0"/>
              <a:t>tasks</a:t>
            </a:r>
            <a:r>
              <a:rPr lang="es-ES" baseline="0" dirty="0" smtClean="0"/>
              <a:t>’ </a:t>
            </a:r>
            <a:r>
              <a:rPr lang="es-ES" baseline="0" dirty="0" err="1" smtClean="0"/>
              <a:t>distribution</a:t>
            </a:r>
            <a:r>
              <a:rPr lang="es-ES" baseline="0" dirty="0" smtClean="0"/>
              <a:t> and in </a:t>
            </a:r>
            <a:r>
              <a:rPr lang="es-ES" baseline="0" dirty="0" err="1" smtClean="0"/>
              <a:t>the</a:t>
            </a:r>
            <a:r>
              <a:rPr lang="es-ES" baseline="0" dirty="0" smtClean="0"/>
              <a:t> </a:t>
            </a:r>
            <a:r>
              <a:rPr lang="es-ES" baseline="0" dirty="0" err="1" smtClean="0"/>
              <a:t>notebook’s</a:t>
            </a:r>
            <a:r>
              <a:rPr lang="es-ES" baseline="0" dirty="0" smtClean="0"/>
              <a:t> </a:t>
            </a:r>
            <a:r>
              <a:rPr lang="es-ES" baseline="0" dirty="0" err="1" smtClean="0"/>
              <a:t>read-only</a:t>
            </a:r>
            <a:r>
              <a:rPr lang="es-ES" baseline="0" dirty="0" smtClean="0"/>
              <a:t> </a:t>
            </a:r>
            <a:r>
              <a:rPr lang="es-ES" baseline="0" dirty="0" err="1" smtClean="0"/>
              <a:t>view</a:t>
            </a:r>
            <a:r>
              <a:rPr lang="es-ES" baseline="0" dirty="0" smtClean="0"/>
              <a:t>, </a:t>
            </a:r>
            <a:r>
              <a:rPr lang="es-ES" baseline="0" dirty="0" err="1" smtClean="0"/>
              <a:t>solving</a:t>
            </a:r>
            <a:r>
              <a:rPr lang="es-ES" baseline="0" dirty="0" smtClean="0"/>
              <a:t> </a:t>
            </a:r>
            <a:r>
              <a:rPr lang="es-ES" baseline="0" dirty="0" err="1" smtClean="0"/>
              <a:t>the</a:t>
            </a:r>
            <a:r>
              <a:rPr lang="es-ES" baseline="0" dirty="0" smtClean="0"/>
              <a:t> </a:t>
            </a:r>
            <a:r>
              <a:rPr lang="es-ES" baseline="0" dirty="0" err="1" smtClean="0"/>
              <a:t>problems</a:t>
            </a:r>
            <a:r>
              <a:rPr lang="es-ES" baseline="0" dirty="0" smtClean="0"/>
              <a:t> </a:t>
            </a:r>
            <a:r>
              <a:rPr lang="es-ES" baseline="0" dirty="0" err="1" smtClean="0"/>
              <a:t>left</a:t>
            </a:r>
            <a:r>
              <a:rPr lang="es-ES" baseline="0" dirty="0" smtClean="0"/>
              <a:t> </a:t>
            </a:r>
            <a:r>
              <a:rPr lang="es-ES" baseline="0" dirty="0" err="1" smtClean="0"/>
              <a:t>by</a:t>
            </a:r>
            <a:r>
              <a:rPr lang="es-ES" baseline="0" dirty="0" smtClean="0"/>
              <a:t> </a:t>
            </a:r>
            <a:r>
              <a:rPr lang="es-ES" baseline="0" dirty="0" err="1" smtClean="0"/>
              <a:t>last</a:t>
            </a:r>
            <a:r>
              <a:rPr lang="es-ES" baseline="0" dirty="0" smtClean="0"/>
              <a:t> sprint and </a:t>
            </a:r>
            <a:r>
              <a:rPr lang="es-ES" baseline="0" dirty="0" err="1" smtClean="0"/>
              <a:t>correcting</a:t>
            </a:r>
            <a:r>
              <a:rPr lang="es-ES" baseline="0" dirty="0" smtClean="0"/>
              <a:t> </a:t>
            </a:r>
            <a:r>
              <a:rPr lang="es-ES" baseline="0" dirty="0" err="1" smtClean="0"/>
              <a:t>its</a:t>
            </a:r>
            <a:r>
              <a:rPr lang="es-ES" baseline="0" dirty="0" smtClean="0"/>
              <a:t> bugs. </a:t>
            </a:r>
            <a:r>
              <a:rPr lang="es-ES" baseline="0" dirty="0" err="1"/>
              <a:t>That</a:t>
            </a:r>
            <a:r>
              <a:rPr lang="es-ES" baseline="0" dirty="0"/>
              <a:t> </a:t>
            </a:r>
            <a:r>
              <a:rPr lang="es-ES" baseline="0" dirty="0" err="1"/>
              <a:t>resulted</a:t>
            </a:r>
            <a:r>
              <a:rPr lang="es-ES" baseline="0" dirty="0"/>
              <a:t> in a </a:t>
            </a:r>
            <a:r>
              <a:rPr lang="es-ES" baseline="0" dirty="0" smtClean="0"/>
              <a:t>74% </a:t>
            </a:r>
            <a:r>
              <a:rPr lang="es-ES" baseline="0" dirty="0"/>
              <a:t>of </a:t>
            </a:r>
            <a:r>
              <a:rPr lang="es-ES" baseline="0" dirty="0" err="1"/>
              <a:t>the</a:t>
            </a:r>
            <a:r>
              <a:rPr lang="es-ES" baseline="0" dirty="0"/>
              <a:t> </a:t>
            </a:r>
            <a:r>
              <a:rPr lang="es-ES" baseline="0" dirty="0" err="1"/>
              <a:t>progress</a:t>
            </a:r>
            <a:r>
              <a:rPr lang="es-ES" baseline="0" dirty="0"/>
              <a:t> of </a:t>
            </a:r>
            <a:r>
              <a:rPr lang="es-ES" baseline="0" dirty="0" err="1"/>
              <a:t>the</a:t>
            </a:r>
            <a:r>
              <a:rPr lang="es-ES" baseline="0" dirty="0"/>
              <a:t> </a:t>
            </a:r>
            <a:r>
              <a:rPr lang="es-ES" baseline="0" dirty="0" err="1"/>
              <a:t>task</a:t>
            </a:r>
            <a:r>
              <a:rPr lang="es-ES" baseline="0" dirty="0"/>
              <a:t> and a performance of </a:t>
            </a:r>
            <a:r>
              <a:rPr lang="es-ES" baseline="0" dirty="0" smtClean="0"/>
              <a:t>65% </a:t>
            </a:r>
            <a:r>
              <a:rPr lang="es-ES" baseline="0" dirty="0" err="1"/>
              <a:t>during</a:t>
            </a:r>
            <a:r>
              <a:rPr lang="es-ES" baseline="0" dirty="0"/>
              <a:t> </a:t>
            </a:r>
            <a:r>
              <a:rPr lang="es-ES" baseline="0" dirty="0" err="1"/>
              <a:t>this</a:t>
            </a:r>
            <a:r>
              <a:rPr lang="es-ES" baseline="0" dirty="0"/>
              <a:t> </a:t>
            </a:r>
            <a:r>
              <a:rPr lang="es-ES" baseline="0" dirty="0" err="1" smtClean="0"/>
              <a:t>week</a:t>
            </a:r>
            <a:r>
              <a:rPr lang="es-ES" baseline="0" dirty="0" smtClean="0"/>
              <a: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Álvaro </a:t>
            </a:r>
            <a:r>
              <a:rPr lang="en-US" baseline="0" dirty="0" err="1"/>
              <a:t>Domínguez</a:t>
            </a:r>
            <a:r>
              <a:rPr lang="en-US" baseline="0" dirty="0"/>
              <a:t>, our business manager, has been working this sprint creating the two presentations done in it, their respective upgrade reports, </a:t>
            </a:r>
            <a:r>
              <a:rPr lang="en-US" baseline="0" dirty="0" smtClean="0"/>
              <a:t>the application of the pilot plan…</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smtClean="0"/>
              <a:t>The upgrade of our welcome page and the creation of the contingency plan. </a:t>
            </a:r>
            <a:r>
              <a:rPr lang="en-US" baseline="0" dirty="0" smtClean="0"/>
              <a:t>That resulted in a </a:t>
            </a:r>
            <a:r>
              <a:rPr lang="en-US" baseline="0" dirty="0" smtClean="0"/>
              <a:t>57% </a:t>
            </a:r>
            <a:r>
              <a:rPr lang="en-US" baseline="0" dirty="0" smtClean="0"/>
              <a:t>of the progress of the task and a performance of </a:t>
            </a:r>
            <a:r>
              <a:rPr lang="en-US" baseline="0" dirty="0" smtClean="0"/>
              <a:t>130% </a:t>
            </a:r>
            <a:r>
              <a:rPr lang="en-US" baseline="0" dirty="0" smtClean="0"/>
              <a:t>during this week.</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Pasando ahora a nuestros desarrolladores de Front-</a:t>
            </a:r>
            <a:r>
              <a:rPr lang="es-ES" baseline="0" dirty="0" err="1" smtClean="0"/>
              <a:t>End</a:t>
            </a:r>
            <a:r>
              <a:rPr lang="es-ES" baseline="0" dirty="0" smtClean="0"/>
              <a:t>, Miguel Ángel Baños ha estado trabajando en la solución de algunas incidencias de seguridad de los ejercicios interactivos, estableciendo un </a:t>
            </a:r>
            <a:r>
              <a:rPr lang="es-ES" baseline="0" dirty="0" err="1" smtClean="0"/>
              <a:t>IFrame</a:t>
            </a:r>
            <a:r>
              <a:rPr lang="es-ES" baseline="0" dirty="0" smtClean="0"/>
              <a:t> </a:t>
            </a:r>
            <a:r>
              <a:rPr lang="es-ES" baseline="0" dirty="0" err="1" smtClean="0"/>
              <a:t>Sandbox</a:t>
            </a:r>
            <a:r>
              <a:rPr lang="es-ES" baseline="0" dirty="0" smtClean="0"/>
              <a:t> y expresiones regulares en las partes de código editable para evitar que código malicioso acceda al DOM de nuestra página o persista en la base de datos. para evitar. Además, ha </a:t>
            </a:r>
            <a:r>
              <a:rPr lang="es-ES" baseline="0" dirty="0" smtClean="0"/>
              <a:t>trabajado en los bugs aparecidos en el notebook, los problemas que quedan del sprint anterior y la vista de sólo lectura. </a:t>
            </a:r>
            <a:r>
              <a:rPr lang="es-ES" baseline="0" dirty="0" smtClean="0"/>
              <a:t>Ha tenido esta semana un rendimiento del X%, completando un </a:t>
            </a:r>
            <a:r>
              <a:rPr lang="es-ES" baseline="0" dirty="0" smtClean="0"/>
              <a:t>96% </a:t>
            </a:r>
            <a:r>
              <a:rPr lang="es-ES" baseline="0" dirty="0" smtClean="0"/>
              <a:t>de sus tareas.</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Alejandro Garrido ha estado trabajando en la actualización de la navegabilidad y el estilo de la plataforma, así como en la gestión y actualización de métricas del equipo de trabajo. </a:t>
            </a:r>
            <a:r>
              <a:rPr lang="es-ES" baseline="0" dirty="0" smtClean="0"/>
              <a:t>Ha tenido esta semana un rendimiento del </a:t>
            </a:r>
            <a:r>
              <a:rPr lang="es-ES" baseline="0" dirty="0" smtClean="0"/>
              <a:t>85%, </a:t>
            </a:r>
            <a:r>
              <a:rPr lang="es-ES" baseline="0" dirty="0" smtClean="0"/>
              <a:t>completando un </a:t>
            </a:r>
            <a:r>
              <a:rPr lang="es-ES" baseline="0" dirty="0" smtClean="0"/>
              <a:t>45% </a:t>
            </a:r>
            <a:r>
              <a:rPr lang="es-ES" baseline="0" dirty="0" smtClean="0"/>
              <a:t>de sus tareas.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Por último respecto a nuestros desarrolladores de Front-</a:t>
            </a:r>
            <a:r>
              <a:rPr lang="es-ES" baseline="0" dirty="0" err="1" smtClean="0"/>
              <a:t>End</a:t>
            </a:r>
            <a:r>
              <a:rPr lang="es-ES" baseline="0" dirty="0" smtClean="0"/>
              <a:t>, Andrés Fernández ha estado trabajando en </a:t>
            </a:r>
            <a:r>
              <a:rPr lang="es-ES" baseline="0" dirty="0" smtClean="0"/>
              <a:t>la corrección de bugs en los casos de uso del modelo Django, el tratamiento de incidencias de seguridad en la plataforma…</a:t>
            </a:r>
            <a:endParaRPr lang="es-E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Y en la posibilidad de subir automáticamente con un </a:t>
            </a:r>
            <a:r>
              <a:rPr lang="es-ES" baseline="0" dirty="0" err="1" smtClean="0"/>
              <a:t>excel</a:t>
            </a:r>
            <a:r>
              <a:rPr lang="es-ES" baseline="0" dirty="0" smtClean="0"/>
              <a:t> profesores y alumnos y registrarlos en un centro. </a:t>
            </a:r>
            <a:r>
              <a:rPr lang="es-ES" baseline="0" dirty="0" smtClean="0"/>
              <a:t>Ha tenido esta semana un rendimiento del </a:t>
            </a:r>
            <a:r>
              <a:rPr lang="es-ES" baseline="0" dirty="0" smtClean="0"/>
              <a:t>78%, </a:t>
            </a:r>
            <a:r>
              <a:rPr lang="es-ES" baseline="0" dirty="0" smtClean="0"/>
              <a:t>completando un </a:t>
            </a:r>
            <a:r>
              <a:rPr lang="es-ES" baseline="0" dirty="0" smtClean="0"/>
              <a:t>62% </a:t>
            </a:r>
            <a:r>
              <a:rPr lang="es-ES" baseline="0" dirty="0" smtClean="0"/>
              <a:t>de sus tareas.</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Jesús Sosa ha estado trabajando en </a:t>
            </a:r>
            <a:r>
              <a:rPr lang="es-ES" baseline="0" dirty="0" smtClean="0"/>
              <a:t>la elaboración de las demos del sprint, la corrección de bugs en los casos de uso del modelo Django, la solución de incidencias de seguridad…</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Y la terminación de la batería inicial de ejercicios interactivos. </a:t>
            </a:r>
            <a:r>
              <a:rPr lang="es-ES" baseline="0" dirty="0" smtClean="0"/>
              <a:t>Ha tenido esta semana un rendimiento del </a:t>
            </a:r>
            <a:r>
              <a:rPr lang="es-ES" baseline="0" dirty="0" smtClean="0"/>
              <a:t>52%, </a:t>
            </a:r>
            <a:r>
              <a:rPr lang="es-ES" baseline="0" dirty="0" smtClean="0"/>
              <a:t>completando un </a:t>
            </a:r>
            <a:r>
              <a:rPr lang="es-ES" baseline="0" dirty="0" smtClean="0"/>
              <a:t>44% </a:t>
            </a:r>
            <a:r>
              <a:rPr lang="es-ES" baseline="0" dirty="0" smtClean="0"/>
              <a:t>de sus tareas.</a:t>
            </a:r>
            <a:endParaRPr lang="es-E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Por último, Álvaro Sánchez ha estado trabajando en </a:t>
            </a:r>
            <a:r>
              <a:rPr lang="es-ES" baseline="0" dirty="0" smtClean="0"/>
              <a:t>el sistema de transacciones y la corrección de bugs en los casos de uso del modelo Django. </a:t>
            </a:r>
            <a:r>
              <a:rPr lang="es-ES" baseline="0" dirty="0" smtClean="0"/>
              <a:t>Ha tenido esta semana un rendimiento del </a:t>
            </a:r>
            <a:r>
              <a:rPr lang="es-ES" baseline="0" dirty="0" smtClean="0"/>
              <a:t>71%, </a:t>
            </a:r>
            <a:r>
              <a:rPr lang="es-ES" baseline="0" dirty="0" smtClean="0"/>
              <a:t>completando un </a:t>
            </a:r>
            <a:r>
              <a:rPr lang="es-ES" baseline="0" dirty="0" smtClean="0"/>
              <a:t>75% </a:t>
            </a:r>
            <a:r>
              <a:rPr lang="es-ES" baseline="0" dirty="0" smtClean="0"/>
              <a:t>de sus tareas.</a:t>
            </a:r>
            <a:endParaRPr lang="es-ES" dirty="0" smtClean="0"/>
          </a:p>
          <a:p>
            <a:pPr marL="0" lvl="0" indent="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To </a:t>
            </a:r>
            <a:r>
              <a:rPr lang="es-ES" baseline="0" dirty="0" err="1"/>
              <a:t>see</a:t>
            </a:r>
            <a:r>
              <a:rPr lang="es-ES" baseline="0" dirty="0"/>
              <a:t> </a:t>
            </a:r>
            <a:r>
              <a:rPr lang="es-ES" baseline="0" dirty="0" err="1"/>
              <a:t>better</a:t>
            </a:r>
            <a:r>
              <a:rPr lang="es-ES" baseline="0" dirty="0"/>
              <a:t> </a:t>
            </a:r>
            <a:r>
              <a:rPr lang="es-ES" baseline="0" dirty="0" err="1"/>
              <a:t>the</a:t>
            </a:r>
            <a:r>
              <a:rPr lang="es-ES" baseline="0" dirty="0"/>
              <a:t> </a:t>
            </a:r>
            <a:r>
              <a:rPr lang="es-ES" baseline="0" dirty="0" err="1"/>
              <a:t>big</a:t>
            </a:r>
            <a:r>
              <a:rPr lang="es-ES" baseline="0" dirty="0"/>
              <a:t> </a:t>
            </a:r>
            <a:r>
              <a:rPr lang="es-ES" baseline="0" dirty="0" err="1"/>
              <a:t>picture</a:t>
            </a:r>
            <a:r>
              <a:rPr lang="es-ES" baseline="0" dirty="0"/>
              <a:t> </a:t>
            </a:r>
            <a:r>
              <a:rPr lang="es-ES" baseline="0" dirty="0" err="1"/>
              <a:t>behind</a:t>
            </a:r>
            <a:r>
              <a:rPr lang="es-ES" baseline="0" dirty="0"/>
              <a:t> </a:t>
            </a:r>
            <a:r>
              <a:rPr lang="es-ES" baseline="0" dirty="0" err="1"/>
              <a:t>the</a:t>
            </a:r>
            <a:r>
              <a:rPr lang="es-ES" baseline="0" dirty="0"/>
              <a:t> </a:t>
            </a:r>
            <a:r>
              <a:rPr lang="es-ES" baseline="0" dirty="0" err="1"/>
              <a:t>hours</a:t>
            </a:r>
            <a:r>
              <a:rPr lang="es-ES" baseline="0" dirty="0"/>
              <a:t>’ </a:t>
            </a:r>
            <a:r>
              <a:rPr lang="es-ES" baseline="0" dirty="0" err="1"/>
              <a:t>invested</a:t>
            </a:r>
            <a:r>
              <a:rPr lang="es-ES" baseline="0" dirty="0"/>
              <a:t> </a:t>
            </a:r>
            <a:r>
              <a:rPr lang="es-ES" baseline="0" dirty="0" err="1"/>
              <a:t>by</a:t>
            </a:r>
            <a:r>
              <a:rPr lang="es-ES" baseline="0" dirty="0"/>
              <a:t> </a:t>
            </a:r>
            <a:r>
              <a:rPr lang="es-ES" baseline="0" dirty="0" err="1"/>
              <a:t>each</a:t>
            </a:r>
            <a:r>
              <a:rPr lang="es-ES" baseline="0" dirty="0"/>
              <a:t> </a:t>
            </a:r>
            <a:r>
              <a:rPr lang="es-ES" baseline="0" dirty="0" err="1"/>
              <a:t>member</a:t>
            </a:r>
            <a:r>
              <a:rPr lang="es-ES" baseline="0" dirty="0"/>
              <a:t>, </a:t>
            </a:r>
            <a:r>
              <a:rPr lang="es-ES" baseline="0" dirty="0" err="1"/>
              <a:t>we</a:t>
            </a:r>
            <a:r>
              <a:rPr lang="es-ES" baseline="0" dirty="0"/>
              <a:t> </a:t>
            </a:r>
            <a:r>
              <a:rPr lang="es-ES" baseline="0" dirty="0" err="1"/>
              <a:t>have</a:t>
            </a:r>
            <a:r>
              <a:rPr lang="es-ES" baseline="0" dirty="0"/>
              <a:t> </a:t>
            </a:r>
            <a:r>
              <a:rPr lang="es-ES" baseline="0" dirty="0" err="1"/>
              <a:t>this</a:t>
            </a:r>
            <a:r>
              <a:rPr lang="es-ES" baseline="0" dirty="0"/>
              <a:t> </a:t>
            </a:r>
            <a:r>
              <a:rPr lang="es-ES" baseline="0" dirty="0" err="1"/>
              <a:t>graphic</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the</a:t>
            </a:r>
            <a:r>
              <a:rPr lang="es-ES" baseline="0" dirty="0"/>
              <a:t> </a:t>
            </a:r>
            <a:r>
              <a:rPr lang="es-ES" baseline="0" dirty="0" err="1"/>
              <a:t>difference</a:t>
            </a:r>
            <a:r>
              <a:rPr lang="es-ES" baseline="0" dirty="0"/>
              <a:t> </a:t>
            </a:r>
            <a:r>
              <a:rPr lang="es-ES" baseline="0" dirty="0" err="1"/>
              <a:t>between</a:t>
            </a:r>
            <a:r>
              <a:rPr lang="es-ES" baseline="0" dirty="0"/>
              <a:t> </a:t>
            </a:r>
            <a:r>
              <a:rPr lang="es-ES" baseline="0" dirty="0" err="1"/>
              <a:t>the</a:t>
            </a:r>
            <a:r>
              <a:rPr lang="es-ES" baseline="0" dirty="0"/>
              <a:t> </a:t>
            </a:r>
            <a:r>
              <a:rPr lang="es-ES" baseline="0" dirty="0" err="1"/>
              <a:t>estimated</a:t>
            </a:r>
            <a:r>
              <a:rPr lang="es-ES" baseline="0" dirty="0"/>
              <a:t> </a:t>
            </a:r>
            <a:r>
              <a:rPr lang="es-ES" baseline="0" dirty="0" err="1"/>
              <a:t>hours</a:t>
            </a:r>
            <a:r>
              <a:rPr lang="es-ES" baseline="0" dirty="0"/>
              <a:t> and </a:t>
            </a:r>
            <a:r>
              <a:rPr lang="es-ES" baseline="0" dirty="0" err="1"/>
              <a:t>the</a:t>
            </a:r>
            <a:r>
              <a:rPr lang="es-ES" baseline="0" dirty="0"/>
              <a:t> real </a:t>
            </a:r>
            <a:r>
              <a:rPr lang="es-ES" baseline="0" dirty="0" err="1"/>
              <a:t>hours</a:t>
            </a:r>
            <a:r>
              <a:rPr lang="es-ES" baseline="0" dirty="0"/>
              <a:t> </a:t>
            </a:r>
            <a:r>
              <a:rPr lang="es-ES" baseline="0" dirty="0" err="1"/>
              <a:t>invested</a:t>
            </a:r>
            <a:r>
              <a:rPr lang="es-ES" baseline="0" dirty="0"/>
              <a:t> </a:t>
            </a:r>
            <a:r>
              <a:rPr lang="es-ES" baseline="0" dirty="0" err="1"/>
              <a:t>by</a:t>
            </a:r>
            <a:r>
              <a:rPr lang="es-ES" baseline="0" dirty="0"/>
              <a:t> </a:t>
            </a:r>
            <a:r>
              <a:rPr lang="es-ES" baseline="0" dirty="0" err="1"/>
              <a:t>each</a:t>
            </a:r>
            <a:r>
              <a:rPr lang="es-ES" baseline="0" dirty="0"/>
              <a:t> </a:t>
            </a:r>
            <a:r>
              <a:rPr lang="es-ES" baseline="0" dirty="0" err="1"/>
              <a:t>member</a:t>
            </a:r>
            <a:r>
              <a:rPr lang="es-ES" baseline="0" dirty="0"/>
              <a:t> </a:t>
            </a:r>
            <a:r>
              <a:rPr lang="es-ES" baseline="0" dirty="0" err="1"/>
              <a:t>during</a:t>
            </a:r>
            <a:r>
              <a:rPr lang="es-ES" baseline="0" dirty="0"/>
              <a:t> </a:t>
            </a:r>
            <a:r>
              <a:rPr lang="es-ES" baseline="0" dirty="0" err="1"/>
              <a:t>this</a:t>
            </a:r>
            <a:r>
              <a:rPr lang="es-ES" baseline="0" dirty="0"/>
              <a:t> sprint. As </a:t>
            </a:r>
            <a:r>
              <a:rPr lang="es-ES" baseline="0" dirty="0" err="1"/>
              <a:t>we</a:t>
            </a:r>
            <a:r>
              <a:rPr lang="es-ES" baseline="0" dirty="0"/>
              <a:t> </a:t>
            </a:r>
            <a:r>
              <a:rPr lang="es-ES" baseline="0" dirty="0" err="1"/>
              <a:t>see</a:t>
            </a:r>
            <a:r>
              <a:rPr lang="es-ES" baseline="0" dirty="0"/>
              <a:t>, </a:t>
            </a:r>
            <a:r>
              <a:rPr lang="es-ES" baseline="0" dirty="0" err="1"/>
              <a:t>the</a:t>
            </a:r>
            <a:r>
              <a:rPr lang="es-ES" baseline="0" dirty="0"/>
              <a:t> </a:t>
            </a:r>
            <a:r>
              <a:rPr lang="es-ES" baseline="0" dirty="0" err="1"/>
              <a:t>difference</a:t>
            </a:r>
            <a:r>
              <a:rPr lang="es-ES" baseline="0" dirty="0"/>
              <a:t> has </a:t>
            </a:r>
            <a:r>
              <a:rPr lang="es-ES" baseline="0" dirty="0" err="1"/>
              <a:t>significantly</a:t>
            </a:r>
            <a:r>
              <a:rPr lang="es-ES" baseline="0" dirty="0"/>
              <a:t> </a:t>
            </a:r>
            <a:r>
              <a:rPr lang="es-ES" baseline="0" dirty="0" err="1"/>
              <a:t>decreased</a:t>
            </a:r>
            <a:r>
              <a:rPr lang="es-ES" baseline="0" dirty="0"/>
              <a:t> </a:t>
            </a:r>
            <a:r>
              <a:rPr lang="es-ES" baseline="0" dirty="0" err="1"/>
              <a:t>since</a:t>
            </a:r>
            <a:r>
              <a:rPr lang="es-ES" baseline="0" dirty="0"/>
              <a:t> </a:t>
            </a:r>
            <a:r>
              <a:rPr lang="es-ES" baseline="0" dirty="0" err="1" smtClean="0"/>
              <a:t>last</a:t>
            </a:r>
            <a:r>
              <a:rPr lang="es-ES" baseline="0" dirty="0" smtClean="0"/>
              <a:t> time, </a:t>
            </a:r>
            <a:r>
              <a:rPr lang="es-ES" baseline="0" dirty="0" err="1"/>
              <a:t>but</a:t>
            </a:r>
            <a:r>
              <a:rPr lang="es-ES" baseline="0" dirty="0"/>
              <a:t> </a:t>
            </a:r>
            <a:r>
              <a:rPr lang="es-ES" baseline="0" dirty="0" err="1"/>
              <a:t>still</a:t>
            </a:r>
            <a:r>
              <a:rPr lang="es-ES" baseline="0" dirty="0"/>
              <a:t> </a:t>
            </a:r>
            <a:r>
              <a:rPr lang="es-ES" baseline="0" dirty="0" err="1"/>
              <a:t>there</a:t>
            </a:r>
            <a:r>
              <a:rPr lang="es-ES" baseline="0" dirty="0"/>
              <a:t> </a:t>
            </a:r>
            <a:r>
              <a:rPr lang="es-ES" baseline="0" dirty="0" err="1"/>
              <a:t>is</a:t>
            </a:r>
            <a:r>
              <a:rPr lang="es-ES" baseline="0" dirty="0"/>
              <a:t> </a:t>
            </a:r>
            <a:r>
              <a:rPr lang="es-ES" baseline="0" dirty="0" err="1"/>
              <a:t>work</a:t>
            </a:r>
            <a:r>
              <a:rPr lang="es-ES" baseline="0" dirty="0"/>
              <a:t> </a:t>
            </a:r>
            <a:r>
              <a:rPr lang="es-ES" baseline="0" dirty="0" err="1"/>
              <a:t>to</a:t>
            </a:r>
            <a:r>
              <a:rPr lang="es-ES" baseline="0" dirty="0"/>
              <a:t> </a:t>
            </a:r>
            <a:r>
              <a:rPr lang="es-ES" baseline="0" dirty="0" smtClean="0"/>
              <a:t>do </a:t>
            </a:r>
            <a:r>
              <a:rPr lang="es-ES" baseline="0" dirty="0" err="1" smtClean="0"/>
              <a:t>if</a:t>
            </a:r>
            <a:r>
              <a:rPr lang="es-ES" baseline="0" dirty="0" smtClean="0"/>
              <a:t> </a:t>
            </a:r>
            <a:r>
              <a:rPr lang="es-ES" baseline="0" dirty="0" err="1" smtClean="0"/>
              <a:t>we</a:t>
            </a:r>
            <a:r>
              <a:rPr lang="es-ES" baseline="0" dirty="0" smtClean="0"/>
              <a:t> </a:t>
            </a:r>
            <a:r>
              <a:rPr lang="es-ES" baseline="0" dirty="0" err="1" smtClean="0"/>
              <a:t>want</a:t>
            </a:r>
            <a:r>
              <a:rPr lang="es-ES" baseline="0" dirty="0" smtClean="0"/>
              <a:t> </a:t>
            </a:r>
            <a:r>
              <a:rPr lang="es-ES" baseline="0" dirty="0" err="1" smtClean="0"/>
              <a:t>to</a:t>
            </a:r>
            <a:r>
              <a:rPr lang="es-ES" baseline="0" dirty="0" smtClean="0"/>
              <a:t> </a:t>
            </a:r>
            <a:r>
              <a:rPr lang="es-ES" baseline="0" dirty="0" err="1" smtClean="0"/>
              <a:t>keep</a:t>
            </a:r>
            <a:r>
              <a:rPr lang="es-ES" baseline="0" dirty="0" smtClean="0"/>
              <a:t> </a:t>
            </a:r>
            <a:r>
              <a:rPr lang="es-ES" baseline="0" dirty="0" err="1" smtClean="0"/>
              <a:t>these</a:t>
            </a:r>
            <a:r>
              <a:rPr lang="es-ES" baseline="0" dirty="0" smtClean="0"/>
              <a:t> figures.</a:t>
            </a:r>
            <a:endParaRPr lang="es-ES" baseline="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Por último, hemos desarrollado un plan de contingencia en caso de haber problemas en el equipo de desarrollo. Dicho plan se basa en el uso de castigos en nuestras sesiones de </a:t>
            </a:r>
            <a:r>
              <a:rPr lang="es-ES" baseline="0" dirty="0" err="1" smtClean="0"/>
              <a:t>team-building</a:t>
            </a:r>
            <a:r>
              <a:rPr lang="es-ES" baseline="0" dirty="0" smtClean="0"/>
              <a:t>, apoyándose a su vez en nuestro sistema de recompensas, y una posterior reorganización de las tareas en caso de ser necesario. Todos los posibles problemas, además, serán tratados en reuniones urgentes específicas </a:t>
            </a:r>
            <a:r>
              <a:rPr lang="es-ES" baseline="0" dirty="0" smtClean="0"/>
              <a:t>para ellos.</a:t>
            </a:r>
            <a:endParaRPr lang="es-ES" baseline="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None/>
            </a:pPr>
            <a:r>
              <a:rPr lang="en-US" sz="1100" i="0" dirty="0">
                <a:latin typeface="Dosis" panose="020B0604020202020204" charset="0"/>
              </a:rPr>
              <a:t>As</a:t>
            </a:r>
            <a:r>
              <a:rPr lang="en-US" sz="1100" i="0" baseline="0" dirty="0">
                <a:latin typeface="Dosis" panose="020B0604020202020204" charset="0"/>
              </a:rPr>
              <a:t> JFK said: </a:t>
            </a:r>
            <a:r>
              <a:rPr lang="en-US" sz="1100" i="1" dirty="0">
                <a:latin typeface="Dosis" panose="020B0604020202020204" charset="0"/>
              </a:rPr>
              <a:t>”Let us think of education as the means of developing our greatest abilities”</a:t>
            </a:r>
            <a:r>
              <a:rPr lang="en-US" sz="1100" i="0" dirty="0">
                <a:latin typeface="Dosis" panose="020B0604020202020204" charset="0"/>
              </a:rPr>
              <a:t>.</a:t>
            </a:r>
            <a:r>
              <a:rPr lang="en-US" sz="1100" i="0" baseline="0" dirty="0">
                <a:latin typeface="Dosis" panose="020B0604020202020204" charset="0"/>
              </a:rPr>
              <a:t> I’m sure we all think that is by the education how we improve ourselves and become better people each day that passes, right?</a:t>
            </a:r>
            <a:endParaRPr lang="en-US" sz="1100" i="1" dirty="0">
              <a:latin typeface="Dosis" panose="020B0604020202020204" charset="0"/>
            </a:endParaRPr>
          </a:p>
          <a:p>
            <a:pPr marL="0" lvl="0" indent="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things</a:t>
            </a:r>
            <a:r>
              <a:rPr lang="es-ES" dirty="0"/>
              <a:t> </a:t>
            </a:r>
            <a:r>
              <a:rPr lang="es-ES" dirty="0" err="1"/>
              <a:t>we’re</a:t>
            </a:r>
            <a:r>
              <a:rPr lang="es-ES" dirty="0"/>
              <a:t> </a:t>
            </a:r>
            <a:r>
              <a:rPr lang="es-ES" dirty="0" err="1"/>
              <a:t>currently</a:t>
            </a:r>
            <a:r>
              <a:rPr lang="es-ES" dirty="0"/>
              <a:t> </a:t>
            </a:r>
            <a:r>
              <a:rPr lang="es-ES" dirty="0" err="1"/>
              <a:t>doing</a:t>
            </a:r>
            <a:r>
              <a:rPr lang="es-ES" dirty="0"/>
              <a:t>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a:t>
            </a:r>
            <a:r>
              <a:rPr lang="es-ES" baseline="0" dirty="0" smtClean="0"/>
              <a:t>900 </a:t>
            </a:r>
            <a:r>
              <a:rPr lang="es-ES" baseline="0" dirty="0" err="1"/>
              <a:t>hours</a:t>
            </a:r>
            <a:r>
              <a:rPr lang="es-ES" baseline="0" dirty="0"/>
              <a:t> and </a:t>
            </a:r>
            <a:r>
              <a:rPr lang="es-ES" baseline="0" dirty="0" smtClean="0"/>
              <a:t>16k </a:t>
            </a:r>
            <a:r>
              <a:rPr lang="es-ES" baseline="0" dirty="0" smtClean="0"/>
              <a:t>euros</a:t>
            </a:r>
            <a:r>
              <a:rPr lang="es-ES" baseline="0" dirty="0"/>
              <a:t>, </a:t>
            </a:r>
            <a:r>
              <a:rPr lang="es-ES" baseline="0" dirty="0" err="1"/>
              <a:t>which</a:t>
            </a:r>
            <a:r>
              <a:rPr lang="es-ES" baseline="0" dirty="0"/>
              <a:t> </a:t>
            </a:r>
            <a:r>
              <a:rPr lang="es-ES" baseline="0" dirty="0" err="1"/>
              <a:t>is</a:t>
            </a:r>
            <a:r>
              <a:rPr lang="es-ES" baseline="0" dirty="0"/>
              <a:t> a </a:t>
            </a:r>
            <a:r>
              <a:rPr lang="es-ES" baseline="0" dirty="0" smtClean="0"/>
              <a:t>80 </a:t>
            </a:r>
            <a:r>
              <a:rPr lang="es-ES" baseline="0" dirty="0"/>
              <a:t>and a </a:t>
            </a:r>
            <a:r>
              <a:rPr lang="es-ES" baseline="0" dirty="0" smtClean="0"/>
              <a:t>55 </a:t>
            </a:r>
            <a:r>
              <a:rPr lang="es-ES" baseline="0" dirty="0" err="1"/>
              <a:t>percent</a:t>
            </a:r>
            <a:r>
              <a:rPr lang="es-ES" baseline="0" dirty="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a:t>
            </a:r>
            <a:r>
              <a:rPr lang="es-ES" baseline="0" dirty="0" smtClean="0"/>
              <a:t>50 </a:t>
            </a:r>
            <a:r>
              <a:rPr lang="es-ES" baseline="0" dirty="0" err="1"/>
              <a:t>expected</a:t>
            </a:r>
            <a:r>
              <a:rPr lang="es-ES" baseline="0" dirty="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These</a:t>
            </a:r>
            <a:r>
              <a:rPr lang="es-ES" baseline="0" dirty="0"/>
              <a:t> </a:t>
            </a:r>
            <a:r>
              <a:rPr lang="es-ES" baseline="0" dirty="0" err="1"/>
              <a:t>hours</a:t>
            </a:r>
            <a:r>
              <a:rPr lang="es-ES" baseline="0" dirty="0"/>
              <a:t> and </a:t>
            </a:r>
            <a:r>
              <a:rPr lang="es-ES" baseline="0" dirty="0" err="1"/>
              <a:t>money</a:t>
            </a:r>
            <a:r>
              <a:rPr lang="es-ES" baseline="0" dirty="0"/>
              <a:t> </a:t>
            </a:r>
            <a:r>
              <a:rPr lang="es-ES" baseline="0" dirty="0" err="1"/>
              <a:t>investments</a:t>
            </a:r>
            <a:r>
              <a:rPr lang="es-ES" baseline="0" dirty="0"/>
              <a:t> are visible in </a:t>
            </a:r>
            <a:r>
              <a:rPr lang="es-ES" baseline="0" dirty="0" err="1"/>
              <a:t>these</a:t>
            </a:r>
            <a:r>
              <a:rPr lang="es-ES" baseline="0" dirty="0"/>
              <a:t> </a:t>
            </a:r>
            <a:r>
              <a:rPr lang="es-ES" baseline="0" dirty="0" err="1"/>
              <a:t>burndown</a:t>
            </a:r>
            <a:r>
              <a:rPr lang="es-ES" baseline="0" dirty="0"/>
              <a:t> </a:t>
            </a:r>
            <a:r>
              <a:rPr lang="es-ES" baseline="0" dirty="0" err="1"/>
              <a:t>graphics</a:t>
            </a:r>
            <a:r>
              <a:rPr lang="es-ES" baseline="0" dirty="0"/>
              <a:t>. </a:t>
            </a:r>
            <a:r>
              <a:rPr lang="es-ES" baseline="0" dirty="0" err="1"/>
              <a:t>The</a:t>
            </a:r>
            <a:r>
              <a:rPr lang="es-ES" baseline="0" dirty="0"/>
              <a:t> </a:t>
            </a:r>
            <a:r>
              <a:rPr lang="es-ES" baseline="0" dirty="0" err="1"/>
              <a:t>first</a:t>
            </a:r>
            <a:r>
              <a:rPr lang="es-ES" baseline="0" dirty="0"/>
              <a:t> </a:t>
            </a:r>
            <a:r>
              <a:rPr lang="es-ES" baseline="0" dirty="0" err="1"/>
              <a:t>one</a:t>
            </a:r>
            <a:r>
              <a:rPr lang="es-ES" baseline="0" dirty="0"/>
              <a:t> shows </a:t>
            </a:r>
            <a:r>
              <a:rPr lang="es-ES" baseline="0" dirty="0" err="1"/>
              <a:t>us</a:t>
            </a:r>
            <a:r>
              <a:rPr lang="es-ES" baseline="0" dirty="0"/>
              <a:t> </a:t>
            </a:r>
            <a:r>
              <a:rPr lang="es-ES" baseline="0" dirty="0" err="1"/>
              <a:t>the</a:t>
            </a:r>
            <a:r>
              <a:rPr lang="es-ES" baseline="0" dirty="0"/>
              <a:t> </a:t>
            </a:r>
            <a:r>
              <a:rPr lang="es-ES" baseline="0" dirty="0" err="1"/>
              <a:t>amount</a:t>
            </a:r>
            <a:r>
              <a:rPr lang="es-ES" baseline="0" dirty="0"/>
              <a:t> of </a:t>
            </a:r>
            <a:r>
              <a:rPr lang="es-ES" baseline="0" dirty="0" err="1"/>
              <a:t>Story</a:t>
            </a:r>
            <a:r>
              <a:rPr lang="es-ES" baseline="0" dirty="0"/>
              <a:t> </a:t>
            </a:r>
            <a:r>
              <a:rPr lang="es-ES" baseline="0" dirty="0" err="1"/>
              <a:t>Points</a:t>
            </a:r>
            <a:r>
              <a:rPr lang="es-ES" baseline="0" dirty="0"/>
              <a:t> done </a:t>
            </a:r>
            <a:r>
              <a:rPr lang="es-ES" baseline="0" dirty="0" smtClean="0"/>
              <a:t>at </a:t>
            </a:r>
            <a:r>
              <a:rPr lang="es-ES" baseline="0" dirty="0" err="1" smtClean="0"/>
              <a:t>this</a:t>
            </a:r>
            <a:r>
              <a:rPr lang="es-ES" baseline="0" dirty="0" smtClean="0"/>
              <a:t> </a:t>
            </a:r>
            <a:r>
              <a:rPr lang="es-ES" baseline="0" dirty="0" err="1" smtClean="0"/>
              <a:t>moment</a:t>
            </a:r>
            <a:r>
              <a:rPr lang="es-ES" baseline="0" dirty="0" smtClean="0"/>
              <a:t> of </a:t>
            </a:r>
            <a:r>
              <a:rPr lang="es-ES" baseline="0" dirty="0" err="1"/>
              <a:t>the</a:t>
            </a:r>
            <a:r>
              <a:rPr lang="es-ES" baseline="0" dirty="0"/>
              <a:t> sprint, </a:t>
            </a:r>
            <a:r>
              <a:rPr lang="es-ES" baseline="0" dirty="0" err="1"/>
              <a:t>comparing</a:t>
            </a:r>
            <a:r>
              <a:rPr lang="es-ES" baseline="0" dirty="0"/>
              <a:t> </a:t>
            </a:r>
            <a:r>
              <a:rPr lang="es-ES" baseline="0" dirty="0" err="1"/>
              <a:t>it</a:t>
            </a:r>
            <a:r>
              <a:rPr lang="es-ES" baseline="0" dirty="0"/>
              <a:t> to </a:t>
            </a:r>
            <a:r>
              <a:rPr lang="es-ES" baseline="0" dirty="0" err="1"/>
              <a:t>the</a:t>
            </a:r>
            <a:r>
              <a:rPr lang="es-ES" baseline="0" dirty="0"/>
              <a:t> ideal </a:t>
            </a:r>
            <a:r>
              <a:rPr lang="es-ES" baseline="0" dirty="0" err="1"/>
              <a:t>development</a:t>
            </a:r>
            <a:r>
              <a:rPr lang="es-ES" baseline="0" dirty="0"/>
              <a:t> of </a:t>
            </a:r>
            <a:r>
              <a:rPr lang="es-ES" baseline="0" dirty="0" err="1"/>
              <a:t>the</a:t>
            </a:r>
            <a:r>
              <a:rPr lang="es-ES" baseline="0" dirty="0"/>
              <a:t> sprint </a:t>
            </a:r>
            <a:r>
              <a:rPr lang="es-ES" baseline="0" dirty="0" err="1"/>
              <a:t>itself</a:t>
            </a:r>
            <a:r>
              <a:rPr lang="es-ES" baseline="0" dirty="0"/>
              <a:t>. As </a:t>
            </a:r>
            <a:r>
              <a:rPr lang="es-ES" baseline="0" dirty="0" err="1"/>
              <a:t>we</a:t>
            </a:r>
            <a:r>
              <a:rPr lang="es-ES" baseline="0" dirty="0"/>
              <a:t> </a:t>
            </a:r>
            <a:r>
              <a:rPr lang="es-ES" baseline="0" dirty="0" err="1"/>
              <a:t>see</a:t>
            </a:r>
            <a:r>
              <a:rPr lang="es-ES" baseline="0" dirty="0"/>
              <a:t>, </a:t>
            </a:r>
            <a:r>
              <a:rPr lang="es-ES" baseline="0" dirty="0" smtClean="0"/>
              <a:t>el desarrollo de este sprint va bastante mejor de lo esperado.</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second</a:t>
            </a:r>
            <a:r>
              <a:rPr lang="es-ES" dirty="0"/>
              <a:t> </a:t>
            </a:r>
            <a:r>
              <a:rPr lang="es-ES" dirty="0" err="1"/>
              <a:t>graphic</a:t>
            </a:r>
            <a:r>
              <a:rPr lang="es-ES" dirty="0"/>
              <a:t> shows </a:t>
            </a:r>
            <a:r>
              <a:rPr lang="es-ES" dirty="0" err="1"/>
              <a:t>us</a:t>
            </a:r>
            <a:r>
              <a:rPr lang="es-ES" dirty="0"/>
              <a:t> </a:t>
            </a:r>
            <a:r>
              <a:rPr lang="es-ES" dirty="0" err="1"/>
              <a:t>the</a:t>
            </a:r>
            <a:r>
              <a:rPr lang="es-ES" dirty="0"/>
              <a:t> </a:t>
            </a:r>
            <a:r>
              <a:rPr lang="es-ES" dirty="0" err="1"/>
              <a:t>Story</a:t>
            </a:r>
            <a:r>
              <a:rPr lang="es-ES" baseline="0" dirty="0"/>
              <a:t> </a:t>
            </a:r>
            <a:r>
              <a:rPr lang="es-ES" baseline="0" dirty="0" err="1"/>
              <a:t>Points</a:t>
            </a:r>
            <a:r>
              <a:rPr lang="es-ES" baseline="0" dirty="0"/>
              <a:t> done </a:t>
            </a:r>
            <a:r>
              <a:rPr lang="es-ES" baseline="0" dirty="0" err="1"/>
              <a:t>during</a:t>
            </a:r>
            <a:r>
              <a:rPr lang="es-ES" baseline="0" dirty="0"/>
              <a:t> </a:t>
            </a:r>
            <a:r>
              <a:rPr lang="es-ES" baseline="0" dirty="0" err="1"/>
              <a:t>the</a:t>
            </a:r>
            <a:r>
              <a:rPr lang="es-ES" baseline="0" dirty="0"/>
              <a:t> full </a:t>
            </a:r>
            <a:r>
              <a:rPr lang="es-ES" baseline="0" dirty="0" err="1"/>
              <a:t>development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comparing</a:t>
            </a:r>
            <a:r>
              <a:rPr lang="es-ES" baseline="0" dirty="0"/>
              <a:t> </a:t>
            </a:r>
            <a:r>
              <a:rPr lang="es-ES" baseline="0" dirty="0" err="1"/>
              <a:t>it</a:t>
            </a:r>
            <a:r>
              <a:rPr lang="es-ES" baseline="0" dirty="0"/>
              <a:t> </a:t>
            </a:r>
            <a:r>
              <a:rPr lang="es-ES" baseline="0" dirty="0" err="1"/>
              <a:t>with</a:t>
            </a:r>
            <a:r>
              <a:rPr lang="es-ES" baseline="0" dirty="0"/>
              <a:t> </a:t>
            </a:r>
            <a:r>
              <a:rPr lang="es-ES" baseline="0" dirty="0" err="1"/>
              <a:t>the</a:t>
            </a:r>
            <a:r>
              <a:rPr lang="es-ES" baseline="0" dirty="0"/>
              <a:t> </a:t>
            </a:r>
            <a:r>
              <a:rPr lang="es-ES" baseline="0" dirty="0" err="1"/>
              <a:t>remaining</a:t>
            </a:r>
            <a:r>
              <a:rPr lang="es-ES" baseline="0" dirty="0"/>
              <a:t> </a:t>
            </a:r>
            <a:r>
              <a:rPr lang="es-ES" baseline="0" dirty="0" err="1"/>
              <a:t>for</a:t>
            </a:r>
            <a:r>
              <a:rPr lang="es-ES" baseline="0" dirty="0"/>
              <a:t> </a:t>
            </a:r>
            <a:r>
              <a:rPr lang="es-ES" baseline="0" dirty="0" err="1"/>
              <a:t>the</a:t>
            </a:r>
            <a:r>
              <a:rPr lang="es-ES" baseline="0" dirty="0"/>
              <a:t> </a:t>
            </a:r>
            <a:r>
              <a:rPr lang="es-ES" baseline="0" dirty="0" err="1"/>
              <a:t>whole</a:t>
            </a:r>
            <a:r>
              <a:rPr lang="es-ES" baseline="0" dirty="0"/>
              <a:t> </a:t>
            </a:r>
            <a:r>
              <a:rPr lang="es-ES" baseline="0" dirty="0" err="1"/>
              <a:t>project</a:t>
            </a:r>
            <a:r>
              <a:rPr lang="es-ES" baseline="0" dirty="0"/>
              <a:t> and </a:t>
            </a:r>
            <a:r>
              <a:rPr lang="es-ES" baseline="0" dirty="0" err="1"/>
              <a:t>the</a:t>
            </a:r>
            <a:r>
              <a:rPr lang="es-ES" baseline="0" dirty="0"/>
              <a:t> ideal </a:t>
            </a:r>
            <a:r>
              <a:rPr lang="es-ES" baseline="0" dirty="0" err="1"/>
              <a:t>development</a:t>
            </a:r>
            <a:r>
              <a:rPr lang="es-ES" baseline="0" dirty="0"/>
              <a:t> of </a:t>
            </a:r>
            <a:r>
              <a:rPr lang="es-ES" baseline="0" dirty="0" err="1"/>
              <a:t>it</a:t>
            </a:r>
            <a:r>
              <a:rPr lang="es-ES" baseline="0" dirty="0"/>
              <a:t>. As </a:t>
            </a:r>
            <a:r>
              <a:rPr lang="es-ES" baseline="0" dirty="0" err="1"/>
              <a:t>we</a:t>
            </a:r>
            <a:r>
              <a:rPr lang="es-ES" baseline="0" dirty="0"/>
              <a:t> </a:t>
            </a:r>
            <a:r>
              <a:rPr lang="es-ES" baseline="0" dirty="0" err="1"/>
              <a:t>see</a:t>
            </a:r>
            <a:r>
              <a:rPr lang="es-ES" baseline="0" dirty="0"/>
              <a:t>, </a:t>
            </a:r>
            <a:r>
              <a:rPr lang="es-ES" baseline="0" dirty="0" smtClean="0"/>
              <a:t>a pesar de que el desarrollo del proyecto va óptimo, los costes están bastante por encima del ideal.</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Speaking</a:t>
            </a:r>
            <a:r>
              <a:rPr lang="es-ES" dirty="0"/>
              <a:t> </a:t>
            </a:r>
            <a:r>
              <a:rPr lang="es-ES" dirty="0" err="1"/>
              <a:t>now</a:t>
            </a:r>
            <a:r>
              <a:rPr lang="es-ES" dirty="0"/>
              <a:t> </a:t>
            </a:r>
            <a:r>
              <a:rPr lang="es-ES" dirty="0" err="1"/>
              <a:t>about</a:t>
            </a:r>
            <a:r>
              <a:rPr lang="es-ES" dirty="0"/>
              <a:t> </a:t>
            </a:r>
            <a:r>
              <a:rPr lang="es-ES" dirty="0" err="1"/>
              <a:t>the</a:t>
            </a:r>
            <a:r>
              <a:rPr lang="es-ES" dirty="0"/>
              <a:t> </a:t>
            </a:r>
            <a:r>
              <a:rPr lang="es-ES" dirty="0" err="1"/>
              <a:t>problems</a:t>
            </a:r>
            <a:r>
              <a:rPr lang="es-ES" dirty="0"/>
              <a:t> </a:t>
            </a:r>
            <a:r>
              <a:rPr lang="es-ES" dirty="0" err="1"/>
              <a:t>we’re</a:t>
            </a:r>
            <a:r>
              <a:rPr lang="es-ES" dirty="0"/>
              <a:t> </a:t>
            </a:r>
            <a:r>
              <a:rPr lang="es-ES" dirty="0" err="1"/>
              <a:t>facing</a:t>
            </a:r>
            <a:r>
              <a:rPr lang="es-ES" dirty="0"/>
              <a:t>, </a:t>
            </a:r>
            <a:r>
              <a:rPr lang="es-ES" dirty="0" err="1"/>
              <a:t>we</a:t>
            </a:r>
            <a:r>
              <a:rPr lang="es-ES" dirty="0"/>
              <a:t> </a:t>
            </a:r>
            <a:r>
              <a:rPr lang="es-ES" dirty="0" smtClean="0"/>
              <a:t>are</a:t>
            </a:r>
            <a:r>
              <a:rPr lang="es-ES" baseline="0" dirty="0" smtClean="0"/>
              <a:t> </a:t>
            </a:r>
            <a:r>
              <a:rPr lang="es-ES" baseline="0" dirty="0" err="1" smtClean="0"/>
              <a:t>still</a:t>
            </a:r>
            <a:r>
              <a:rPr lang="es-ES" dirty="0" smtClean="0"/>
              <a:t> </a:t>
            </a:r>
            <a:r>
              <a:rPr lang="es-ES" dirty="0" err="1" smtClean="0"/>
              <a:t>working</a:t>
            </a:r>
            <a:r>
              <a:rPr lang="es-ES" dirty="0" smtClean="0"/>
              <a:t> </a:t>
            </a:r>
            <a:r>
              <a:rPr lang="es-ES" dirty="0" err="1"/>
              <a:t>on</a:t>
            </a:r>
            <a:r>
              <a:rPr lang="es-ES" dirty="0"/>
              <a:t> </a:t>
            </a:r>
            <a:r>
              <a:rPr lang="es-ES" dirty="0" err="1"/>
              <a:t>the</a:t>
            </a:r>
            <a:r>
              <a:rPr lang="es-ES" dirty="0"/>
              <a:t> </a:t>
            </a:r>
            <a:r>
              <a:rPr lang="es-ES" dirty="0" err="1"/>
              <a:t>one</a:t>
            </a:r>
            <a:r>
              <a:rPr lang="es-ES" dirty="0"/>
              <a:t> </a:t>
            </a:r>
            <a:r>
              <a:rPr lang="es-ES" dirty="0" err="1"/>
              <a:t>mentioned</a:t>
            </a:r>
            <a:r>
              <a:rPr lang="es-ES" dirty="0"/>
              <a:t> </a:t>
            </a:r>
            <a:r>
              <a:rPr lang="es-ES" dirty="0" err="1"/>
              <a:t>before</a:t>
            </a:r>
            <a:r>
              <a:rPr lang="es-ES" dirty="0"/>
              <a:t>, </a:t>
            </a:r>
            <a:r>
              <a:rPr lang="es-ES" dirty="0" err="1"/>
              <a:t>using</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for</a:t>
            </a:r>
            <a:r>
              <a:rPr lang="es-ES" baseline="0" dirty="0"/>
              <a:t> </a:t>
            </a:r>
            <a:r>
              <a:rPr lang="es-ES" baseline="0" dirty="0" err="1"/>
              <a:t>our</a:t>
            </a:r>
            <a:r>
              <a:rPr lang="es-ES" baseline="0" dirty="0"/>
              <a:t> </a:t>
            </a:r>
            <a:r>
              <a:rPr lang="es-ES" baseline="0" dirty="0" err="1"/>
              <a:t>estimations</a:t>
            </a:r>
            <a:r>
              <a:rPr lang="es-ES" dirty="0"/>
              <a:t>. </a:t>
            </a:r>
            <a:r>
              <a:rPr lang="es-ES" dirty="0" err="1"/>
              <a:t>Despite</a:t>
            </a:r>
            <a:r>
              <a:rPr lang="es-ES" dirty="0"/>
              <a:t> </a:t>
            </a:r>
            <a:r>
              <a:rPr lang="es-ES" dirty="0" err="1"/>
              <a:t>the</a:t>
            </a:r>
            <a:r>
              <a:rPr lang="es-ES" dirty="0"/>
              <a:t> </a:t>
            </a:r>
            <a:r>
              <a:rPr lang="es-ES" dirty="0" err="1"/>
              <a:t>solution</a:t>
            </a:r>
            <a:r>
              <a:rPr lang="es-ES" baseline="0" dirty="0"/>
              <a:t> </a:t>
            </a:r>
            <a:r>
              <a:rPr lang="es-ES" baseline="0" dirty="0" err="1"/>
              <a:t>is</a:t>
            </a:r>
            <a:r>
              <a:rPr lang="es-ES" baseline="0" dirty="0"/>
              <a:t> fine and </a:t>
            </a:r>
            <a:r>
              <a:rPr lang="es-ES" baseline="0" dirty="0" err="1"/>
              <a:t>results</a:t>
            </a:r>
            <a:r>
              <a:rPr lang="es-ES" baseline="0" dirty="0"/>
              <a:t> in a </a:t>
            </a:r>
            <a:r>
              <a:rPr lang="es-ES" baseline="0" dirty="0" err="1"/>
              <a:t>improvement</a:t>
            </a:r>
            <a:r>
              <a:rPr lang="es-ES" baseline="0" dirty="0"/>
              <a:t> of </a:t>
            </a:r>
            <a:r>
              <a:rPr lang="es-ES" baseline="0" dirty="0" err="1"/>
              <a:t>our</a:t>
            </a:r>
            <a:r>
              <a:rPr lang="es-ES" baseline="0" dirty="0"/>
              <a:t> </a:t>
            </a:r>
            <a:r>
              <a:rPr lang="es-ES" baseline="0" dirty="0" err="1"/>
              <a:t>work</a:t>
            </a:r>
            <a:r>
              <a:rPr lang="es-ES" baseline="0" dirty="0"/>
              <a:t>, </a:t>
            </a:r>
            <a:r>
              <a:rPr lang="es-ES" baseline="0" dirty="0" err="1"/>
              <a:t>we</a:t>
            </a:r>
            <a:r>
              <a:rPr lang="es-ES" baseline="0" dirty="0"/>
              <a:t> </a:t>
            </a:r>
            <a:r>
              <a:rPr lang="es-ES" baseline="0" dirty="0" err="1"/>
              <a:t>still</a:t>
            </a:r>
            <a:r>
              <a:rPr lang="es-ES" baseline="0" dirty="0"/>
              <a:t> </a:t>
            </a:r>
            <a:r>
              <a:rPr lang="es-ES" baseline="0" dirty="0" err="1"/>
              <a:t>need</a:t>
            </a:r>
            <a:r>
              <a:rPr lang="es-ES" baseline="0" dirty="0"/>
              <a:t> to </a:t>
            </a:r>
            <a:r>
              <a:rPr lang="es-ES" baseline="0" dirty="0" err="1"/>
              <a:t>upgrade</a:t>
            </a:r>
            <a:r>
              <a:rPr lang="es-ES" baseline="0" dirty="0"/>
              <a:t> </a:t>
            </a:r>
            <a:r>
              <a:rPr lang="es-ES" baseline="0" dirty="0" err="1"/>
              <a:t>it</a:t>
            </a:r>
            <a:r>
              <a:rPr lang="es-ES" baseline="0" dirty="0"/>
              <a:t> and </a:t>
            </a:r>
            <a:r>
              <a:rPr lang="es-ES" baseline="0" dirty="0" err="1"/>
              <a:t>keep</a:t>
            </a:r>
            <a:r>
              <a:rPr lang="es-ES" baseline="0" dirty="0"/>
              <a:t> </a:t>
            </a:r>
            <a:r>
              <a:rPr lang="es-ES" baseline="0" dirty="0" err="1"/>
              <a:t>working</a:t>
            </a:r>
            <a:r>
              <a:rPr lang="es-ES" baseline="0" dirty="0"/>
              <a:t> </a:t>
            </a:r>
            <a:r>
              <a:rPr lang="es-ES" baseline="0" dirty="0" err="1"/>
              <a:t>on</a:t>
            </a:r>
            <a:r>
              <a:rPr lang="es-ES" baseline="0" dirty="0"/>
              <a:t> </a:t>
            </a:r>
            <a:r>
              <a:rPr lang="es-ES" baseline="0" dirty="0" err="1"/>
              <a:t>it</a:t>
            </a:r>
            <a:r>
              <a:rPr lang="es-ES" baseline="0" dirty="0"/>
              <a:t> so as </a:t>
            </a:r>
            <a:r>
              <a:rPr lang="es-ES" baseline="0" dirty="0" err="1"/>
              <a:t>we</a:t>
            </a:r>
            <a:r>
              <a:rPr lang="es-ES" baseline="0" dirty="0"/>
              <a:t> can </a:t>
            </a:r>
            <a:r>
              <a:rPr lang="es-ES" baseline="0" dirty="0" err="1"/>
              <a:t>have</a:t>
            </a:r>
            <a:r>
              <a:rPr lang="es-ES" baseline="0" dirty="0"/>
              <a:t> </a:t>
            </a:r>
            <a:r>
              <a:rPr lang="es-ES" baseline="0" dirty="0" err="1"/>
              <a:t>better</a:t>
            </a:r>
            <a:r>
              <a:rPr lang="es-ES" baseline="0" dirty="0"/>
              <a:t> </a:t>
            </a:r>
            <a:r>
              <a:rPr lang="es-ES" baseline="0" dirty="0" err="1"/>
              <a:t>numbers</a:t>
            </a:r>
            <a:r>
              <a:rPr lang="es-ES" baseline="0" dirty="0"/>
              <a:t> in </a:t>
            </a:r>
            <a:r>
              <a:rPr lang="es-ES" baseline="0" dirty="0" err="1"/>
              <a:t>terms</a:t>
            </a:r>
            <a:r>
              <a:rPr lang="es-ES" baseline="0" dirty="0"/>
              <a:t> of </a:t>
            </a:r>
            <a:r>
              <a:rPr lang="es-ES" baseline="0" dirty="0" err="1"/>
              <a:t>spent</a:t>
            </a:r>
            <a:r>
              <a:rPr lang="es-ES" baseline="0" dirty="0"/>
              <a:t> </a:t>
            </a:r>
            <a:r>
              <a:rPr lang="es-ES" baseline="0" dirty="0" err="1"/>
              <a:t>hours</a:t>
            </a:r>
            <a:r>
              <a:rPr lang="es-ES" baseline="0" dirty="0" smtClean="0"/>
              <a:t>. </a:t>
            </a:r>
            <a:r>
              <a:rPr lang="es-ES" baseline="0" dirty="0" err="1" smtClean="0"/>
              <a:t>For</a:t>
            </a:r>
            <a:r>
              <a:rPr lang="es-ES" baseline="0" dirty="0" smtClean="0"/>
              <a:t> </a:t>
            </a:r>
            <a:r>
              <a:rPr lang="es-ES" baseline="0" dirty="0" err="1" smtClean="0"/>
              <a:t>doing</a:t>
            </a:r>
            <a:r>
              <a:rPr lang="es-ES" baseline="0" dirty="0" smtClean="0"/>
              <a:t> so, </a:t>
            </a:r>
            <a:r>
              <a:rPr lang="es-ES" baseline="0" dirty="0" err="1" smtClean="0"/>
              <a:t>we’ve</a:t>
            </a:r>
            <a:r>
              <a:rPr lang="es-ES" baseline="0" dirty="0" smtClean="0"/>
              <a:t> </a:t>
            </a:r>
            <a:r>
              <a:rPr lang="es-ES" baseline="0" dirty="0" err="1" smtClean="0"/>
              <a:t>put</a:t>
            </a:r>
            <a:r>
              <a:rPr lang="es-ES" baseline="0" dirty="0" smtClean="0"/>
              <a:t> </a:t>
            </a:r>
            <a:r>
              <a:rPr lang="es-ES" baseline="0" dirty="0" err="1" smtClean="0"/>
              <a:t>into</a:t>
            </a:r>
            <a:r>
              <a:rPr lang="es-ES" baseline="0" dirty="0" smtClean="0"/>
              <a:t> </a:t>
            </a:r>
            <a:r>
              <a:rPr lang="es-ES" baseline="0" dirty="0" err="1" smtClean="0"/>
              <a:t>practice</a:t>
            </a:r>
            <a:r>
              <a:rPr lang="es-ES" baseline="0" dirty="0" smtClean="0"/>
              <a:t> </a:t>
            </a:r>
            <a:r>
              <a:rPr lang="es-ES" baseline="0" dirty="0" err="1" smtClean="0"/>
              <a:t>our</a:t>
            </a:r>
            <a:r>
              <a:rPr lang="es-ES" baseline="0" dirty="0" smtClean="0"/>
              <a:t> </a:t>
            </a:r>
            <a:r>
              <a:rPr lang="es-ES" baseline="0" dirty="0" err="1" smtClean="0"/>
              <a:t>priorities</a:t>
            </a:r>
            <a:r>
              <a:rPr lang="es-ES" baseline="0" dirty="0" smtClean="0"/>
              <a:t>’ </a:t>
            </a:r>
            <a:r>
              <a:rPr lang="es-ES" baseline="0" dirty="0" err="1" smtClean="0"/>
              <a:t>system</a:t>
            </a:r>
            <a:r>
              <a:rPr lang="es-ES" baseline="0" dirty="0" smtClean="0"/>
              <a:t> </a:t>
            </a:r>
            <a:r>
              <a:rPr lang="es-ES" baseline="0" dirty="0" err="1" smtClean="0"/>
              <a:t>mentioned</a:t>
            </a:r>
            <a:r>
              <a:rPr lang="es-ES" baseline="0" dirty="0" smtClean="0"/>
              <a:t> </a:t>
            </a:r>
            <a:r>
              <a:rPr lang="es-ES" baseline="0" dirty="0" err="1" smtClean="0"/>
              <a:t>before</a:t>
            </a:r>
            <a:r>
              <a:rPr lang="es-ES" baseline="0" dirty="0" smtClean="0"/>
              <a:t>.</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las funcionalidades en las que estamos trabajando, tenemos la actualización del estilo y la navegabilidad de la plataforma, el testeo de funcionalidades terminadas, terminar de implantar el sistema de transacciones, solucionar bugs en nuestro modelo </a:t>
            </a:r>
            <a:r>
              <a:rPr lang="es-ES" baseline="0" dirty="0" err="1" smtClean="0"/>
              <a:t>django</a:t>
            </a:r>
            <a:r>
              <a:rPr lang="es-ES" baseline="0" dirty="0" smtClean="0"/>
              <a:t>, </a:t>
            </a:r>
            <a:r>
              <a:rPr lang="es-ES" baseline="0" dirty="0" smtClean="0"/>
              <a:t>solucionar incidencias de seguridad en nuestro </a:t>
            </a:r>
            <a:r>
              <a:rPr lang="es-ES" baseline="0" dirty="0" smtClean="0"/>
              <a:t>proyecto y </a:t>
            </a:r>
            <a:r>
              <a:rPr lang="es-ES" baseline="0" dirty="0" err="1" smtClean="0"/>
              <a:t>previsualizar</a:t>
            </a:r>
            <a:r>
              <a:rPr lang="es-ES" baseline="0" dirty="0" smtClean="0"/>
              <a:t> ejercicios interactivos en las listas.</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las funcionalidades en las que estamos trabajando, tenemos la actualización del estilo y la navegabilidad de la plataforma, el testeo de funcionalidades terminadas, terminar de implantar el sistema de transacciones, solucionar bugs en nuestro modelo </a:t>
            </a:r>
            <a:r>
              <a:rPr lang="es-ES" baseline="0" dirty="0" err="1" smtClean="0"/>
              <a:t>django</a:t>
            </a:r>
            <a:r>
              <a:rPr lang="es-ES" baseline="0" dirty="0" smtClean="0"/>
              <a:t>, </a:t>
            </a:r>
            <a:r>
              <a:rPr lang="es-ES" baseline="0" dirty="0" smtClean="0"/>
              <a:t>solucionar incidencias de seguridad en nuestro </a:t>
            </a:r>
            <a:r>
              <a:rPr lang="es-ES" baseline="0" dirty="0" smtClean="0"/>
              <a:t>proyecto y </a:t>
            </a:r>
            <a:r>
              <a:rPr lang="es-ES" baseline="0" dirty="0" err="1" smtClean="0"/>
              <a:t>previsualizar</a:t>
            </a:r>
            <a:r>
              <a:rPr lang="es-ES" baseline="0" dirty="0" smtClean="0"/>
              <a:t> ejercicios interactivos en las listas.</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about</a:t>
            </a:r>
            <a:r>
              <a:rPr lang="es-ES" baseline="0" dirty="0"/>
              <a:t> </a:t>
            </a:r>
            <a:r>
              <a:rPr lang="es-ES" baseline="0" dirty="0" err="1"/>
              <a:t>our</a:t>
            </a:r>
            <a:r>
              <a:rPr lang="es-ES" baseline="0" dirty="0"/>
              <a:t> </a:t>
            </a:r>
            <a:r>
              <a:rPr lang="es-ES" baseline="0" dirty="0" err="1"/>
              <a:t>pilot</a:t>
            </a:r>
            <a:r>
              <a:rPr lang="es-ES" baseline="0" dirty="0"/>
              <a:t> plan, </a:t>
            </a:r>
            <a:r>
              <a:rPr lang="es-ES" baseline="0" dirty="0" err="1"/>
              <a:t>we’re</a:t>
            </a:r>
            <a:r>
              <a:rPr lang="es-ES" baseline="0" dirty="0"/>
              <a:t> </a:t>
            </a:r>
            <a:r>
              <a:rPr lang="es-ES" baseline="0" dirty="0" err="1"/>
              <a:t>still</a:t>
            </a:r>
            <a:r>
              <a:rPr lang="es-ES" baseline="0" dirty="0"/>
              <a:t> </a:t>
            </a:r>
            <a:r>
              <a:rPr lang="es-ES" baseline="0" dirty="0" err="1"/>
              <a:t>having</a:t>
            </a:r>
            <a:r>
              <a:rPr lang="es-ES" baseline="0" dirty="0"/>
              <a:t> meetings </a:t>
            </a:r>
            <a:r>
              <a:rPr lang="es-ES" baseline="0" dirty="0" err="1"/>
              <a:t>with</a:t>
            </a:r>
            <a:r>
              <a:rPr lang="es-ES" baseline="0" dirty="0"/>
              <a:t> </a:t>
            </a:r>
            <a:r>
              <a:rPr lang="es-ES" baseline="0" dirty="0" err="1"/>
              <a:t>teachers</a:t>
            </a:r>
            <a:r>
              <a:rPr lang="es-ES" baseline="0" dirty="0"/>
              <a:t>, </a:t>
            </a:r>
            <a:r>
              <a:rPr lang="es-ES" baseline="0" dirty="0" err="1"/>
              <a:t>getting</a:t>
            </a:r>
            <a:r>
              <a:rPr lang="es-ES" baseline="0" dirty="0"/>
              <a:t> </a:t>
            </a:r>
            <a:r>
              <a:rPr lang="es-ES" baseline="0" dirty="0" err="1"/>
              <a:t>all</a:t>
            </a:r>
            <a:r>
              <a:rPr lang="es-ES" baseline="0" dirty="0"/>
              <a:t> </a:t>
            </a:r>
            <a:r>
              <a:rPr lang="es-ES" baseline="0" dirty="0" err="1"/>
              <a:t>the</a:t>
            </a:r>
            <a:r>
              <a:rPr lang="es-ES" baseline="0" dirty="0"/>
              <a:t> </a:t>
            </a:r>
            <a:r>
              <a:rPr lang="es-ES" baseline="0" dirty="0" err="1"/>
              <a:t>feedback</a:t>
            </a:r>
            <a:r>
              <a:rPr lang="es-ES" baseline="0" dirty="0"/>
              <a:t> </a:t>
            </a:r>
            <a:r>
              <a:rPr lang="es-ES" baseline="0" dirty="0" err="1"/>
              <a:t>we</a:t>
            </a:r>
            <a:r>
              <a:rPr lang="es-ES" baseline="0" dirty="0"/>
              <a:t> can.</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baseline="0" dirty="0"/>
              <a:t> </a:t>
            </a:r>
            <a:r>
              <a:rPr lang="es-ES" baseline="0" dirty="0" err="1"/>
              <a:t>we’ll</a:t>
            </a:r>
            <a:r>
              <a:rPr lang="es-ES" baseline="0" dirty="0"/>
              <a:t> </a:t>
            </a:r>
            <a:r>
              <a:rPr lang="es-ES" baseline="0" dirty="0" err="1"/>
              <a:t>talk</a:t>
            </a:r>
            <a:r>
              <a:rPr lang="es-ES" baseline="0" dirty="0"/>
              <a:t> </a:t>
            </a:r>
            <a:r>
              <a:rPr lang="es-ES" baseline="0" dirty="0" err="1"/>
              <a:t>about</a:t>
            </a:r>
            <a:r>
              <a:rPr lang="es-ES" baseline="0" dirty="0"/>
              <a:t> </a:t>
            </a:r>
            <a:r>
              <a:rPr lang="es-ES" baseline="0" dirty="0" err="1"/>
              <a:t>the</a:t>
            </a:r>
            <a:r>
              <a:rPr lang="es-ES" baseline="0" dirty="0"/>
              <a:t> </a:t>
            </a:r>
            <a:r>
              <a:rPr lang="es-ES" baseline="0" dirty="0" err="1"/>
              <a:t>things</a:t>
            </a:r>
            <a:r>
              <a:rPr lang="es-ES" baseline="0" dirty="0"/>
              <a:t> </a:t>
            </a:r>
            <a:r>
              <a:rPr lang="es-ES" baseline="0" dirty="0" err="1"/>
              <a:t>we’re</a:t>
            </a:r>
            <a:r>
              <a:rPr lang="es-ES" baseline="0" dirty="0"/>
              <a:t> </a:t>
            </a:r>
            <a:r>
              <a:rPr lang="es-ES" baseline="0" dirty="0" err="1"/>
              <a:t>going</a:t>
            </a:r>
            <a:r>
              <a:rPr lang="es-ES" baseline="0" dirty="0"/>
              <a:t> to do in </a:t>
            </a:r>
            <a:r>
              <a:rPr lang="es-ES" baseline="0" dirty="0" err="1"/>
              <a:t>the</a:t>
            </a:r>
            <a:r>
              <a:rPr lang="es-ES" baseline="0" dirty="0"/>
              <a:t> </a:t>
            </a:r>
            <a:r>
              <a:rPr lang="es-ES" baseline="0" dirty="0" err="1"/>
              <a:t>future</a:t>
            </a:r>
            <a:r>
              <a:rPr lang="es-ES" baseline="0" dirty="0"/>
              <a:t>.</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First</a:t>
            </a:r>
            <a:r>
              <a:rPr lang="es-ES" dirty="0"/>
              <a:t>,</a:t>
            </a:r>
            <a:r>
              <a:rPr lang="es-ES" baseline="0" dirty="0"/>
              <a:t> and </a:t>
            </a:r>
            <a:r>
              <a:rPr lang="es-ES" baseline="0" dirty="0" err="1"/>
              <a:t>obviously</a:t>
            </a:r>
            <a:r>
              <a:rPr lang="es-ES" baseline="0" dirty="0"/>
              <a:t>, </a:t>
            </a:r>
            <a:r>
              <a:rPr lang="es-ES" baseline="0" dirty="0" err="1"/>
              <a:t>we’re</a:t>
            </a:r>
            <a:r>
              <a:rPr lang="es-ES" baseline="0" dirty="0"/>
              <a:t> </a:t>
            </a:r>
            <a:r>
              <a:rPr lang="es-ES" baseline="0" dirty="0" err="1"/>
              <a:t>going</a:t>
            </a:r>
            <a:r>
              <a:rPr lang="es-ES" baseline="0" dirty="0"/>
              <a:t> to </a:t>
            </a:r>
            <a:r>
              <a:rPr lang="es-ES" baseline="0" dirty="0" err="1"/>
              <a:t>keep</a:t>
            </a:r>
            <a:r>
              <a:rPr lang="es-ES" baseline="0" dirty="0"/>
              <a:t> </a:t>
            </a:r>
            <a:r>
              <a:rPr lang="es-ES" baseline="0" dirty="0" err="1"/>
              <a:t>reviewing</a:t>
            </a:r>
            <a:r>
              <a:rPr lang="es-ES" baseline="0" dirty="0"/>
              <a:t> </a:t>
            </a:r>
            <a:r>
              <a:rPr lang="es-ES" baseline="0" dirty="0" err="1"/>
              <a:t>our</a:t>
            </a:r>
            <a:r>
              <a:rPr lang="es-ES" baseline="0" dirty="0"/>
              <a:t> </a:t>
            </a:r>
            <a:r>
              <a:rPr lang="es-ES" baseline="0" dirty="0" err="1"/>
              <a:t>problems</a:t>
            </a:r>
            <a:r>
              <a:rPr lang="es-ES" baseline="0" dirty="0"/>
              <a:t>, </a:t>
            </a:r>
            <a:r>
              <a:rPr lang="es-ES" baseline="0" dirty="0" err="1"/>
              <a:t>their</a:t>
            </a:r>
            <a:r>
              <a:rPr lang="es-ES" baseline="0" dirty="0"/>
              <a:t> </a:t>
            </a:r>
            <a:r>
              <a:rPr lang="es-ES" baseline="0" dirty="0" err="1"/>
              <a:t>solutions</a:t>
            </a:r>
            <a:r>
              <a:rPr lang="es-ES" baseline="0" dirty="0"/>
              <a:t> and </a:t>
            </a:r>
            <a:r>
              <a:rPr lang="es-ES" baseline="0" dirty="0" err="1"/>
              <a:t>the</a:t>
            </a:r>
            <a:r>
              <a:rPr lang="es-ES" baseline="0" dirty="0"/>
              <a:t> </a:t>
            </a:r>
            <a:r>
              <a:rPr lang="es-ES" baseline="0" dirty="0" err="1"/>
              <a:t>result</a:t>
            </a:r>
            <a:r>
              <a:rPr lang="es-ES" baseline="0" dirty="0"/>
              <a:t> of </a:t>
            </a:r>
            <a:r>
              <a:rPr lang="es-ES" baseline="0" dirty="0" err="1"/>
              <a:t>their</a:t>
            </a:r>
            <a:r>
              <a:rPr lang="es-ES" baseline="0" dirty="0"/>
              <a:t> </a:t>
            </a:r>
            <a:r>
              <a:rPr lang="es-ES" baseline="0" dirty="0" err="1"/>
              <a:t>applications</a:t>
            </a:r>
            <a:r>
              <a:rPr lang="es-ES" baseline="0" dirty="0"/>
              <a:t> in </a:t>
            </a:r>
            <a:r>
              <a:rPr lang="es-ES" baseline="0" dirty="0" err="1"/>
              <a:t>our</a:t>
            </a:r>
            <a:r>
              <a:rPr lang="es-ES" baseline="0" dirty="0"/>
              <a:t> </a:t>
            </a:r>
            <a:r>
              <a:rPr lang="es-ES" baseline="0" dirty="0" err="1"/>
              <a:t>project</a:t>
            </a:r>
            <a:r>
              <a:rPr lang="es-ES" baseline="0" dirty="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Then let’s see</a:t>
            </a:r>
            <a:r>
              <a:rPr lang="en-US" sz="1100" b="0" i="0" u="none" strike="noStrike" cap="none" baseline="0" dirty="0">
                <a:solidFill>
                  <a:srgbClr val="000000"/>
                </a:solidFill>
                <a:effectLst/>
                <a:latin typeface="Arial"/>
                <a:ea typeface="Arial"/>
                <a:cs typeface="Arial"/>
                <a:sym typeface="Arial"/>
              </a:rPr>
              <a:t> the other concept. As Steve Jobs said: </a:t>
            </a:r>
            <a:r>
              <a:rPr lang="en-US" sz="1100" b="0" i="1" u="none" strike="noStrike" cap="none" baseline="0" dirty="0">
                <a:solidFill>
                  <a:srgbClr val="000000"/>
                </a:solidFill>
                <a:effectLst/>
                <a:latin typeface="Arial"/>
                <a:ea typeface="Arial"/>
                <a:cs typeface="Arial"/>
                <a:sym typeface="Arial"/>
              </a:rPr>
              <a:t>”</a:t>
            </a:r>
            <a:r>
              <a:rPr lang="en-US" sz="1100" b="0" i="1" u="none" strike="noStrike" cap="none" dirty="0">
                <a:solidFill>
                  <a:srgbClr val="000000"/>
                </a:solidFill>
                <a:effectLst/>
                <a:latin typeface="Arial"/>
                <a:ea typeface="Arial"/>
                <a:cs typeface="Arial"/>
                <a:sym typeface="Arial"/>
              </a:rPr>
              <a:t>Computers themselves, and software yet to be developed, will revolutionize the way we learn”</a:t>
            </a:r>
            <a:r>
              <a:rPr lang="en-US" sz="1100" b="0" i="0" u="none" strike="noStrike" cap="none" dirty="0">
                <a:solidFill>
                  <a:srgbClr val="000000"/>
                </a:solidFill>
                <a:effectLst/>
                <a:latin typeface="Arial"/>
                <a:ea typeface="Arial"/>
                <a:cs typeface="Arial"/>
                <a:sym typeface="Arial"/>
              </a:rPr>
              <a:t>. To</a:t>
            </a:r>
            <a:r>
              <a:rPr lang="en-US" sz="1100" b="0" i="0" u="none" strike="noStrike" cap="none" baseline="0" dirty="0">
                <a:solidFill>
                  <a:srgbClr val="000000"/>
                </a:solidFill>
                <a:effectLst/>
                <a:latin typeface="Arial"/>
                <a:ea typeface="Arial"/>
                <a:cs typeface="Arial"/>
                <a:sym typeface="Arial"/>
              </a:rPr>
              <a:t> prove this, we only have to see systems like our blackboard system or the digital blackboards used in schools, thanks to the software and its development.</a:t>
            </a:r>
            <a:endParaRPr i="1"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Also</a:t>
            </a:r>
            <a:r>
              <a:rPr lang="es-ES" baseline="0" dirty="0"/>
              <a:t>, </a:t>
            </a:r>
            <a:r>
              <a:rPr lang="es-ES" baseline="0" dirty="0" err="1"/>
              <a:t>we’re</a:t>
            </a:r>
            <a:r>
              <a:rPr lang="es-ES" baseline="0" dirty="0"/>
              <a:t> </a:t>
            </a:r>
            <a:r>
              <a:rPr lang="es-ES" baseline="0" dirty="0" err="1"/>
              <a:t>going</a:t>
            </a:r>
            <a:r>
              <a:rPr lang="es-ES" baseline="0" dirty="0"/>
              <a:t> to </a:t>
            </a:r>
            <a:r>
              <a:rPr lang="es-ES" baseline="0" dirty="0" err="1"/>
              <a:t>develop</a:t>
            </a:r>
            <a:r>
              <a:rPr lang="es-ES" baseline="0" dirty="0"/>
              <a:t> </a:t>
            </a:r>
            <a:r>
              <a:rPr lang="es-ES" baseline="0" dirty="0" smtClean="0"/>
              <a:t>a </a:t>
            </a:r>
            <a:r>
              <a:rPr lang="es-ES" baseline="0" dirty="0" err="1"/>
              <a:t>search</a:t>
            </a:r>
            <a:r>
              <a:rPr lang="es-ES" baseline="0" dirty="0"/>
              <a:t> </a:t>
            </a:r>
            <a:r>
              <a:rPr lang="es-ES" baseline="0" dirty="0" err="1"/>
              <a:t>system</a:t>
            </a:r>
            <a:r>
              <a:rPr lang="es-ES" baseline="0" dirty="0"/>
              <a:t> </a:t>
            </a:r>
            <a:r>
              <a:rPr lang="es-ES" baseline="0" dirty="0" err="1"/>
              <a:t>for</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and </a:t>
            </a:r>
            <a:r>
              <a:rPr lang="es-ES" baseline="0" dirty="0" err="1"/>
              <a:t>we</a:t>
            </a:r>
            <a:r>
              <a:rPr lang="es-ES" baseline="0" dirty="0"/>
              <a:t> </a:t>
            </a:r>
            <a:r>
              <a:rPr lang="es-ES" baseline="0" dirty="0" err="1"/>
              <a:t>will</a:t>
            </a:r>
            <a:r>
              <a:rPr lang="es-ES" baseline="0" dirty="0"/>
              <a:t> complete </a:t>
            </a:r>
            <a:r>
              <a:rPr lang="es-ES" baseline="0" dirty="0" err="1"/>
              <a:t>our</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We</a:t>
            </a:r>
            <a:r>
              <a:rPr lang="es-ES" baseline="0" dirty="0"/>
              <a:t> </a:t>
            </a:r>
            <a:r>
              <a:rPr lang="es-ES" baseline="0" dirty="0" err="1"/>
              <a:t>will</a:t>
            </a:r>
            <a:r>
              <a:rPr lang="es-ES" baseline="0" dirty="0"/>
              <a:t> test </a:t>
            </a:r>
            <a:r>
              <a:rPr lang="es-ES" baseline="0" dirty="0" err="1"/>
              <a:t>all</a:t>
            </a:r>
            <a:r>
              <a:rPr lang="es-ES" baseline="0" dirty="0"/>
              <a:t> </a:t>
            </a:r>
            <a:r>
              <a:rPr lang="es-ES" baseline="0" dirty="0" err="1"/>
              <a:t>the</a:t>
            </a:r>
            <a:r>
              <a:rPr lang="es-ES" baseline="0" dirty="0"/>
              <a:t> </a:t>
            </a:r>
            <a:r>
              <a:rPr lang="es-ES" baseline="0" dirty="0" err="1"/>
              <a:t>features</a:t>
            </a:r>
            <a:r>
              <a:rPr lang="es-ES" baseline="0" dirty="0"/>
              <a:t> done </a:t>
            </a:r>
            <a:r>
              <a:rPr lang="es-ES" baseline="0" dirty="0" err="1"/>
              <a:t>by</a:t>
            </a:r>
            <a:r>
              <a:rPr lang="es-ES" baseline="0" dirty="0"/>
              <a:t> </a:t>
            </a:r>
            <a:r>
              <a:rPr lang="es-ES" baseline="0" dirty="0" err="1"/>
              <a:t>then</a:t>
            </a:r>
            <a:r>
              <a:rPr lang="es-ES" baseline="0" dirty="0"/>
              <a:t> and </a:t>
            </a:r>
            <a:r>
              <a:rPr lang="es-ES" baseline="0" dirty="0" err="1"/>
              <a:t>solve</a:t>
            </a:r>
            <a:r>
              <a:rPr lang="es-ES" baseline="0" dirty="0"/>
              <a:t> </a:t>
            </a:r>
            <a:r>
              <a:rPr lang="es-ES" baseline="0" dirty="0" err="1"/>
              <a:t>all</a:t>
            </a:r>
            <a:r>
              <a:rPr lang="es-ES" baseline="0" dirty="0"/>
              <a:t> </a:t>
            </a:r>
            <a:r>
              <a:rPr lang="es-ES" baseline="0" dirty="0" err="1"/>
              <a:t>the</a:t>
            </a:r>
            <a:r>
              <a:rPr lang="es-ES" baseline="0" dirty="0"/>
              <a:t> </a:t>
            </a:r>
            <a:r>
              <a:rPr lang="es-ES" baseline="0" dirty="0" err="1"/>
              <a:t>security</a:t>
            </a:r>
            <a:r>
              <a:rPr lang="es-ES" baseline="0" dirty="0"/>
              <a:t> </a:t>
            </a:r>
            <a:r>
              <a:rPr lang="es-ES" baseline="0" dirty="0" err="1"/>
              <a:t>problems</a:t>
            </a:r>
            <a:r>
              <a:rPr lang="es-ES" baseline="0" dirty="0"/>
              <a:t> </a:t>
            </a:r>
            <a:r>
              <a:rPr lang="es-ES" baseline="0" dirty="0" err="1"/>
              <a:t>we</a:t>
            </a:r>
            <a:r>
              <a:rPr lang="es-ES" baseline="0" dirty="0"/>
              <a:t> can </a:t>
            </a:r>
            <a:r>
              <a:rPr lang="es-ES" baseline="0" dirty="0" err="1" smtClean="0"/>
              <a:t>find</a:t>
            </a:r>
            <a:r>
              <a:rPr lang="es-ES" baseline="0" dirty="0" smtClean="0"/>
              <a:t>, </a:t>
            </a:r>
            <a:r>
              <a:rPr lang="es-ES" baseline="0" dirty="0" err="1"/>
              <a:t>too</a:t>
            </a:r>
            <a:r>
              <a:rPr lang="es-ES" baseline="0" dirty="0"/>
              <a:t>.</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seguiremos trabajando en los bugs de nuestro modelo </a:t>
            </a:r>
            <a:r>
              <a:rPr lang="es-ES" baseline="0" dirty="0" err="1" smtClean="0"/>
              <a:t>django</a:t>
            </a:r>
            <a:r>
              <a:rPr lang="es-ES" baseline="0" dirty="0" smtClean="0"/>
              <a:t>.</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About</a:t>
            </a:r>
            <a:r>
              <a:rPr lang="es-ES" baseline="0" dirty="0"/>
              <a:t> </a:t>
            </a:r>
            <a:r>
              <a:rPr lang="es-ES" baseline="0" dirty="0" err="1"/>
              <a:t>our</a:t>
            </a:r>
            <a:r>
              <a:rPr lang="es-ES" baseline="0" dirty="0"/>
              <a:t> </a:t>
            </a:r>
            <a:r>
              <a:rPr lang="es-ES" baseline="0" dirty="0" err="1"/>
              <a:t>pilot</a:t>
            </a:r>
            <a:r>
              <a:rPr lang="es-ES" baseline="0" dirty="0"/>
              <a:t> plan, </a:t>
            </a:r>
            <a:r>
              <a:rPr lang="es-ES" baseline="0" dirty="0" err="1"/>
              <a:t>we’ll</a:t>
            </a:r>
            <a:r>
              <a:rPr lang="es-ES" baseline="0" dirty="0"/>
              <a:t> </a:t>
            </a:r>
            <a:r>
              <a:rPr lang="es-ES" baseline="0" dirty="0" err="1"/>
              <a:t>keep</a:t>
            </a:r>
            <a:r>
              <a:rPr lang="es-ES" baseline="0" dirty="0"/>
              <a:t> meeting </a:t>
            </a:r>
            <a:r>
              <a:rPr lang="es-ES" baseline="0" dirty="0" err="1"/>
              <a:t>with</a:t>
            </a:r>
            <a:r>
              <a:rPr lang="es-ES" baseline="0" dirty="0"/>
              <a:t> </a:t>
            </a:r>
            <a:r>
              <a:rPr lang="es-ES" baseline="0" dirty="0" err="1"/>
              <a:t>teachers</a:t>
            </a:r>
            <a:r>
              <a:rPr lang="es-ES" baseline="0" dirty="0"/>
              <a:t> </a:t>
            </a:r>
            <a:r>
              <a:rPr lang="es-ES" baseline="0" dirty="0" err="1"/>
              <a:t>if</a:t>
            </a:r>
            <a:r>
              <a:rPr lang="es-ES" baseline="0" dirty="0"/>
              <a:t> </a:t>
            </a:r>
            <a:r>
              <a:rPr lang="es-ES" baseline="0" dirty="0" err="1"/>
              <a:t>we’re</a:t>
            </a:r>
            <a:r>
              <a:rPr lang="es-ES" baseline="0" dirty="0"/>
              <a:t> </a:t>
            </a:r>
            <a:r>
              <a:rPr lang="es-ES" baseline="0" dirty="0" err="1"/>
              <a:t>allowed</a:t>
            </a:r>
            <a:r>
              <a:rPr lang="es-ES" baseline="0" dirty="0"/>
              <a:t> </a:t>
            </a:r>
            <a:r>
              <a:rPr lang="es-ES" baseline="0" dirty="0" err="1"/>
              <a:t>by</a:t>
            </a:r>
            <a:r>
              <a:rPr lang="es-ES" baseline="0" dirty="0"/>
              <a:t> </a:t>
            </a:r>
            <a:r>
              <a:rPr lang="es-ES" baseline="0" dirty="0" err="1"/>
              <a:t>our</a:t>
            </a:r>
            <a:r>
              <a:rPr lang="es-ES" baseline="0" dirty="0"/>
              <a:t> </a:t>
            </a:r>
            <a:r>
              <a:rPr lang="es-ES" baseline="0" dirty="0" err="1"/>
              <a:t>other</a:t>
            </a:r>
            <a:r>
              <a:rPr lang="es-ES" baseline="0" dirty="0"/>
              <a:t> </a:t>
            </a:r>
            <a:r>
              <a:rPr lang="es-ES" baseline="0" dirty="0" err="1"/>
              <a:t>tasks</a:t>
            </a:r>
            <a:r>
              <a:rPr lang="es-ES" baseline="0" dirty="0"/>
              <a:t>, </a:t>
            </a:r>
            <a:r>
              <a:rPr lang="es-ES" baseline="0" dirty="0" err="1"/>
              <a:t>getting</a:t>
            </a:r>
            <a:r>
              <a:rPr lang="es-ES" baseline="0" dirty="0"/>
              <a:t> more and more </a:t>
            </a:r>
            <a:r>
              <a:rPr lang="es-ES" baseline="0" dirty="0" err="1"/>
              <a:t>feedback</a:t>
            </a:r>
            <a:r>
              <a:rPr lang="es-ES" baseline="0" dirty="0"/>
              <a:t>.</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Y además seguiremos analizando posible </a:t>
            </a:r>
            <a:r>
              <a:rPr lang="es-ES" baseline="0" dirty="0" err="1" smtClean="0"/>
              <a:t>feedback</a:t>
            </a:r>
            <a:r>
              <a:rPr lang="es-ES" baseline="0" dirty="0" smtClean="0"/>
              <a:t> </a:t>
            </a:r>
            <a:r>
              <a:rPr lang="es-ES" baseline="0" dirty="0" err="1" smtClean="0"/>
              <a:t>implantable</a:t>
            </a:r>
            <a:r>
              <a:rPr lang="es-ES" baseline="0" dirty="0" smtClean="0"/>
              <a:t>, como la posibilidad de corregir ejercicios interactivos, mostrar un </a:t>
            </a:r>
            <a:r>
              <a:rPr lang="es-ES" baseline="0" dirty="0" err="1" smtClean="0"/>
              <a:t>dashboard</a:t>
            </a:r>
            <a:r>
              <a:rPr lang="es-ES" baseline="0" dirty="0" smtClean="0"/>
              <a:t> con toda la actividad de los usuarios a los profesores y los propios alumnos, y la posibilidad de imprimir los ejercicios interactivos en formato PDF. Una vez analizadas las opciones, las que se acepten serán implantadas para el final del sprint.</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we’ll</a:t>
            </a:r>
            <a:r>
              <a:rPr lang="es-ES" dirty="0"/>
              <a:t> </a:t>
            </a:r>
            <a:r>
              <a:rPr lang="es-ES" dirty="0" err="1"/>
              <a:t>see</a:t>
            </a:r>
            <a:r>
              <a:rPr lang="es-ES" dirty="0"/>
              <a:t> </a:t>
            </a:r>
            <a:r>
              <a:rPr lang="es-ES" dirty="0" err="1"/>
              <a:t>some</a:t>
            </a:r>
            <a:r>
              <a:rPr lang="es-ES" dirty="0"/>
              <a:t> </a:t>
            </a:r>
            <a:r>
              <a:rPr lang="es-ES" dirty="0" err="1"/>
              <a:t>conclusions</a:t>
            </a:r>
            <a:r>
              <a:rPr lang="es-ES" dirty="0"/>
              <a:t> </a:t>
            </a:r>
            <a:r>
              <a:rPr lang="es-ES" dirty="0" err="1"/>
              <a:t>about</a:t>
            </a:r>
            <a:r>
              <a:rPr lang="es-ES" dirty="0"/>
              <a:t> </a:t>
            </a:r>
            <a:r>
              <a:rPr lang="es-ES" dirty="0" err="1"/>
              <a:t>the</a:t>
            </a:r>
            <a:r>
              <a:rPr lang="es-ES" dirty="0"/>
              <a:t> </a:t>
            </a:r>
            <a:r>
              <a:rPr lang="es-ES" dirty="0" err="1"/>
              <a:t>current</a:t>
            </a:r>
            <a:r>
              <a:rPr lang="es-ES" dirty="0"/>
              <a:t> </a:t>
            </a:r>
            <a:r>
              <a:rPr lang="es-ES" dirty="0" err="1"/>
              <a:t>situation</a:t>
            </a:r>
            <a:r>
              <a:rPr lang="es-ES" baseline="0" dirty="0"/>
              <a:t> of </a:t>
            </a:r>
            <a:r>
              <a:rPr lang="es-ES" baseline="0" dirty="0" err="1"/>
              <a:t>the</a:t>
            </a:r>
            <a:r>
              <a:rPr lang="es-ES" baseline="0" dirty="0"/>
              <a:t> </a:t>
            </a:r>
            <a:r>
              <a:rPr lang="es-ES" baseline="0" dirty="0" err="1"/>
              <a:t>project</a:t>
            </a:r>
            <a:r>
              <a:rPr lang="es-ES" baseline="0" dirty="0"/>
              <a:t>.</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 pesar de que lo que nos quedan son pinceladas sueltas de diferentes funcionalidades, el conjunto completo aún no está terminado. Sí es cierto que el núcleo principal de la plataforma está operativo, por lo que a pesar de tener trabajo por pulir y hacer, el avance del proyecto resulta positivo gracias a todo el esfuerzo que estamos poniendo el equipo de trabajo, al cual quiero felicitar.</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Nos queda aún trabajo por hacer, y nuestra perspectiva es positiva a pesar de los baches que hemos tenido que superar.</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apparently</a:t>
            </a:r>
            <a:r>
              <a:rPr lang="es-ES" baseline="0" dirty="0"/>
              <a:t> </a:t>
            </a:r>
            <a:r>
              <a:rPr lang="es-ES" baseline="0" dirty="0" err="1"/>
              <a:t>independent</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a:t>
            </a:r>
            <a:r>
              <a:rPr lang="es-ES" baseline="0" dirty="0" err="1"/>
              <a:t>That</a:t>
            </a:r>
            <a:r>
              <a:rPr lang="es-ES" baseline="0" dirty="0"/>
              <a:t> </a:t>
            </a:r>
            <a:r>
              <a:rPr lang="es-ES" baseline="0" dirty="0" err="1"/>
              <a:t>is</a:t>
            </a:r>
            <a:r>
              <a:rPr lang="es-ES" baseline="0" dirty="0"/>
              <a:t> a </a:t>
            </a:r>
            <a:r>
              <a:rPr lang="es-ES" baseline="0" dirty="0" err="1"/>
              <a:t>question</a:t>
            </a:r>
            <a:r>
              <a:rPr lang="es-ES" baseline="0" dirty="0"/>
              <a:t> </a:t>
            </a:r>
            <a:r>
              <a:rPr lang="es-ES" baseline="0" dirty="0" err="1"/>
              <a:t>whose</a:t>
            </a:r>
            <a:r>
              <a:rPr lang="es-ES" baseline="0" dirty="0"/>
              <a:t> </a:t>
            </a:r>
            <a:r>
              <a:rPr lang="es-ES" baseline="0" dirty="0" err="1"/>
              <a:t>answer</a:t>
            </a:r>
            <a:r>
              <a:rPr lang="es-ES" baseline="0" dirty="0"/>
              <a:t> can be a </a:t>
            </a:r>
            <a:r>
              <a:rPr lang="es-ES" baseline="0" dirty="0" err="1"/>
              <a:t>little</a:t>
            </a:r>
            <a:r>
              <a:rPr lang="es-ES" baseline="0" dirty="0"/>
              <a:t> controversial. </a:t>
            </a:r>
            <a:r>
              <a:rPr lang="es-ES" baseline="0" dirty="0" err="1" smtClean="0"/>
              <a:t>We’ll</a:t>
            </a:r>
            <a:r>
              <a:rPr lang="es-ES" baseline="0" dirty="0" smtClean="0"/>
              <a:t> </a:t>
            </a:r>
            <a:r>
              <a:rPr lang="es-ES" baseline="0" dirty="0" err="1" smtClean="0"/>
              <a:t>see</a:t>
            </a:r>
            <a:r>
              <a:rPr lang="es-ES" baseline="0" dirty="0" smtClean="0"/>
              <a:t> </a:t>
            </a:r>
            <a:r>
              <a:rPr lang="es-ES" baseline="0" dirty="0" err="1" smtClean="0"/>
              <a:t>its</a:t>
            </a:r>
            <a:r>
              <a:rPr lang="es-ES" baseline="0" dirty="0" smtClean="0"/>
              <a:t> </a:t>
            </a:r>
            <a:r>
              <a:rPr lang="es-ES" baseline="0" dirty="0" err="1" smtClean="0"/>
              <a:t>answer</a:t>
            </a:r>
            <a:r>
              <a:rPr lang="es-ES" baseline="0" dirty="0" smtClean="0"/>
              <a:t> once </a:t>
            </a:r>
            <a:r>
              <a:rPr lang="es-ES" baseline="0" dirty="0" err="1" smtClean="0"/>
              <a:t>we</a:t>
            </a:r>
            <a:r>
              <a:rPr lang="es-ES" baseline="0" dirty="0" smtClean="0"/>
              <a:t> </a:t>
            </a:r>
            <a:r>
              <a:rPr lang="es-ES" baseline="0" dirty="0" err="1" smtClean="0"/>
              <a:t>talk</a:t>
            </a:r>
            <a:r>
              <a:rPr lang="es-ES" baseline="0" dirty="0" smtClean="0"/>
              <a:t> </a:t>
            </a:r>
            <a:r>
              <a:rPr lang="es-ES" baseline="0" dirty="0" err="1" smtClean="0"/>
              <a:t>about</a:t>
            </a:r>
            <a:r>
              <a:rPr lang="es-ES" baseline="0" dirty="0" smtClean="0"/>
              <a:t> </a:t>
            </a:r>
            <a:r>
              <a:rPr lang="es-ES" baseline="0" dirty="0" err="1" smtClean="0"/>
              <a:t>the</a:t>
            </a:r>
            <a:r>
              <a:rPr lang="es-ES" baseline="0" dirty="0" smtClean="0"/>
              <a:t> </a:t>
            </a:r>
            <a:r>
              <a:rPr lang="es-ES" baseline="0" dirty="0" err="1" smtClean="0"/>
              <a:t>feedback</a:t>
            </a:r>
            <a:r>
              <a:rPr lang="es-ES" baseline="0" dirty="0" smtClean="0"/>
              <a:t> </a:t>
            </a:r>
            <a:r>
              <a:rPr lang="es-ES" baseline="0" dirty="0" err="1" smtClean="0"/>
              <a:t>we’ve</a:t>
            </a:r>
            <a:r>
              <a:rPr lang="es-ES" baseline="0" dirty="0" smtClean="0"/>
              <a:t> </a:t>
            </a:r>
            <a:r>
              <a:rPr lang="es-ES" baseline="0" dirty="0" err="1" smtClean="0"/>
              <a:t>got</a:t>
            </a:r>
            <a:r>
              <a:rPr lang="es-ES" baseline="0" dirty="0" smtClean="0"/>
              <a:t> </a:t>
            </a:r>
            <a:r>
              <a:rPr lang="es-ES" baseline="0" dirty="0" err="1" smtClean="0"/>
              <a:t>during</a:t>
            </a:r>
            <a:r>
              <a:rPr lang="es-ES" baseline="0" dirty="0" smtClean="0"/>
              <a:t> </a:t>
            </a:r>
            <a:r>
              <a:rPr lang="es-ES" baseline="0" dirty="0" err="1" smtClean="0"/>
              <a:t>our</a:t>
            </a:r>
            <a:r>
              <a:rPr lang="es-ES" baseline="0" dirty="0" smtClean="0"/>
              <a:t> </a:t>
            </a:r>
            <a:r>
              <a:rPr lang="es-ES" baseline="0" dirty="0" err="1" smtClean="0"/>
              <a:t>pilot</a:t>
            </a:r>
            <a:r>
              <a:rPr lang="es-ES" baseline="0" dirty="0" smtClean="0"/>
              <a:t> plan.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Ahora hablaremos</a:t>
            </a:r>
            <a:r>
              <a:rPr lang="es-ES" baseline="0" dirty="0" smtClean="0"/>
              <a:t> de la metodología de trabajo que estamos siguiendo para desarrollar el proyecto, así como la tecnología que estamos utilizando.</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30.jpe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2.jpeg"/><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4.gif"/><Relationship Id="rId5" Type="http://schemas.openxmlformats.org/officeDocument/2006/relationships/image" Target="../media/image40.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48.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10.png"/><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52.png"/><Relationship Id="rId4" Type="http://schemas.openxmlformats.org/officeDocument/2006/relationships/image" Target="../media/image51.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10.png"/><Relationship Id="rId4" Type="http://schemas.openxmlformats.org/officeDocument/2006/relationships/image" Target="../media/image53.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4.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33.jpeg"/><Relationship Id="rId4" Type="http://schemas.openxmlformats.org/officeDocument/2006/relationships/image" Target="../media/image61.jpe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30.jpe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1.jpe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1.png"/><Relationship Id="rId4" Type="http://schemas.openxmlformats.org/officeDocument/2006/relationships/image" Target="../media/image33.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65.jpe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66.jpe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smtClean="0"/>
              <a:t>Work</a:t>
            </a:r>
            <a:r>
              <a:rPr lang="es-ES" sz="4800" dirty="0" smtClean="0"/>
              <a:t> </a:t>
            </a:r>
            <a:r>
              <a:rPr lang="es-ES" sz="4800" dirty="0" err="1" smtClean="0"/>
              <a:t>Methodology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Resultado de imagen de SC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00012"/>
            <a:ext cx="6836569" cy="6836570"/>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580"/>
          <p:cNvSpPr txBox="1">
            <a:spLocks noGrp="1"/>
          </p:cNvSpPr>
          <p:nvPr>
            <p:ph type="body" idx="1"/>
          </p:nvPr>
        </p:nvSpPr>
        <p:spPr>
          <a:xfrm>
            <a:off x="3525788" y="5589240"/>
            <a:ext cx="2160240" cy="72008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5000" dirty="0" smtClean="0"/>
              <a:t>SCRUM</a:t>
            </a:r>
            <a:endParaRPr lang="es-ES" sz="50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12407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11</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75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12</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13</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412" y="2276872"/>
            <a:ext cx="1887550" cy="18875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pic>
        <p:nvPicPr>
          <p:cNvPr id="5122"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744" y="4077072"/>
            <a:ext cx="1666831" cy="251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188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14</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249646412"/>
              </p:ext>
            </p:extLst>
          </p:nvPr>
        </p:nvGraphicFramePr>
        <p:xfrm>
          <a:off x="107504" y="1484785"/>
          <a:ext cx="8928992" cy="4896542"/>
        </p:xfrm>
        <a:graphic>
          <a:graphicData uri="http://schemas.openxmlformats.org/drawingml/2006/table">
            <a:tbl>
              <a:tblPr>
                <a:noFill/>
                <a:tableStyleId>{5B60FB8B-1F91-41A3-A708-3DEB35DC4975}</a:tableStyleId>
              </a:tblPr>
              <a:tblGrid>
                <a:gridCol w="2613364">
                  <a:extLst>
                    <a:ext uri="{9D8B030D-6E8A-4147-A177-3AD203B41FA5}">
                      <a16:colId xmlns:a16="http://schemas.microsoft.com/office/drawing/2014/main" xmlns="" val="20000"/>
                    </a:ext>
                  </a:extLst>
                </a:gridCol>
                <a:gridCol w="1960023">
                  <a:extLst>
                    <a:ext uri="{9D8B030D-6E8A-4147-A177-3AD203B41FA5}">
                      <a16:colId xmlns:a16="http://schemas.microsoft.com/office/drawing/2014/main" xmlns="" val="20001"/>
                    </a:ext>
                  </a:extLst>
                </a:gridCol>
                <a:gridCol w="2105209">
                  <a:extLst>
                    <a:ext uri="{9D8B030D-6E8A-4147-A177-3AD203B41FA5}">
                      <a16:colId xmlns:a16="http://schemas.microsoft.com/office/drawing/2014/main" xmlns="" val="20002"/>
                    </a:ext>
                  </a:extLst>
                </a:gridCol>
                <a:gridCol w="2250396">
                  <a:extLst>
                    <a:ext uri="{9D8B030D-6E8A-4147-A177-3AD203B41FA5}">
                      <a16:colId xmlns:a16="http://schemas.microsoft.com/office/drawing/2014/main" xmlns="" val="20003"/>
                    </a:ext>
                  </a:extLst>
                </a:gridCol>
              </a:tblGrid>
              <a:tr h="1776532">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60005">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60005">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15</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4576" y="1778904"/>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6568" y="148284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6568" y="241791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531" y="1462072"/>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3" y="4881427"/>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576" y="486916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5863" y="4881427"/>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7304" y="333428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039" y="333427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576" y="3334280"/>
            <a:ext cx="1458663" cy="1458663"/>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smtClean="0"/>
              <a:t>Technologies’ Status</a:t>
            </a:r>
            <a:endParaRPr sz="4800" dirty="0"/>
          </a:p>
        </p:txBody>
      </p:sp>
    </p:spTree>
    <p:extLst>
      <p:ext uri="{BB962C8B-B14F-4D97-AF65-F5344CB8AC3E}">
        <p14:creationId xmlns:p14="http://schemas.microsoft.com/office/powerpoint/2010/main" val="3595692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198349316"/>
              </p:ext>
            </p:extLst>
          </p:nvPr>
        </p:nvGraphicFramePr>
        <p:xfrm>
          <a:off x="179512" y="1514226"/>
          <a:ext cx="8856984" cy="4867103"/>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765851">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50626">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50626">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16</a:t>
            </a:r>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65" y="1546658"/>
            <a:ext cx="904201" cy="9042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6609" y="2329890"/>
            <a:ext cx="1329771" cy="889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8343" y="1797246"/>
            <a:ext cx="1245065" cy="8622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6938" y="1763750"/>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288" y="328302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288" y="486915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7717" y="328302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716" y="328302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5735" y="486916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LVARO\Desktop\índic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73883" y="1998758"/>
            <a:ext cx="724599" cy="10923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Blue circ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4388" y="4992831"/>
            <a:ext cx="1211320" cy="121132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smtClean="0"/>
              <a:t>Technologies’ Status</a:t>
            </a:r>
            <a:endParaRPr sz="4800" dirty="0"/>
          </a:p>
        </p:txBody>
      </p:sp>
    </p:spTree>
    <p:extLst>
      <p:ext uri="{BB962C8B-B14F-4D97-AF65-F5344CB8AC3E}">
        <p14:creationId xmlns:p14="http://schemas.microsoft.com/office/powerpoint/2010/main" val="784613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704262102"/>
              </p:ext>
            </p:extLst>
          </p:nvPr>
        </p:nvGraphicFramePr>
        <p:xfrm>
          <a:off x="179512" y="1412775"/>
          <a:ext cx="8856983" cy="4968552"/>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xmlns="" val="20000"/>
                    </a:ext>
                  </a:extLst>
                </a:gridCol>
                <a:gridCol w="2599332">
                  <a:extLst>
                    <a:ext uri="{9D8B030D-6E8A-4147-A177-3AD203B41FA5}">
                      <a16:colId xmlns:a16="http://schemas.microsoft.com/office/drawing/2014/main" xmlns="" val="20001"/>
                    </a:ext>
                  </a:extLst>
                </a:gridCol>
                <a:gridCol w="2791875">
                  <a:extLst>
                    <a:ext uri="{9D8B030D-6E8A-4147-A177-3AD203B41FA5}">
                      <a16:colId xmlns:a16="http://schemas.microsoft.com/office/drawing/2014/main" xmlns="" val="20002"/>
                    </a:ext>
                  </a:extLst>
                </a:gridCol>
              </a:tblGrid>
              <a:tr h="1802658">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82947">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82947">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17</a:t>
            </a:r>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960" y="1340768"/>
            <a:ext cx="2127531" cy="1748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7300" y="1482888"/>
            <a:ext cx="950387" cy="14849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4395" y="487639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ALVARO\Desktop\600px-Ski_trail_rating_symbol-green_circle.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4395" y="332217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de Blue circ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3303" y="4965204"/>
            <a:ext cx="1281036" cy="12810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Users\ALVARO\Desktop\600px-Ski_trail_rating_symbol-green_circle.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161" y="3322174"/>
            <a:ext cx="1458663" cy="1458663"/>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smtClean="0"/>
              <a:t>Technologies’ Status</a:t>
            </a:r>
            <a:endParaRPr sz="4800" dirty="0"/>
          </a:p>
        </p:txBody>
      </p:sp>
    </p:spTree>
    <p:extLst>
      <p:ext uri="{BB962C8B-B14F-4D97-AF65-F5344CB8AC3E}">
        <p14:creationId xmlns:p14="http://schemas.microsoft.com/office/powerpoint/2010/main" val="1688570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Things Done</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852119259"/>
              </p:ext>
            </p:extLst>
          </p:nvPr>
        </p:nvGraphicFramePr>
        <p:xfrm>
          <a:off x="179512" y="1452806"/>
          <a:ext cx="8856984" cy="4969921"/>
        </p:xfrm>
        <a:graphic>
          <a:graphicData uri="http://schemas.openxmlformats.org/drawingml/2006/table">
            <a:tbl>
              <a:tblPr>
                <a:noFill/>
                <a:tableStyleId>{5B60FB8B-1F91-41A3-A708-3DEB35DC4975}</a:tableStyleId>
              </a:tblPr>
              <a:tblGrid>
                <a:gridCol w="2304256">
                  <a:extLst>
                    <a:ext uri="{9D8B030D-6E8A-4147-A177-3AD203B41FA5}">
                      <a16:colId xmlns:a16="http://schemas.microsoft.com/office/drawing/2014/main" xmlns="" val="20000"/>
                    </a:ext>
                  </a:extLst>
                </a:gridCol>
                <a:gridCol w="2088232">
                  <a:extLst>
                    <a:ext uri="{9D8B030D-6E8A-4147-A177-3AD203B41FA5}">
                      <a16:colId xmlns:a16="http://schemas.microsoft.com/office/drawing/2014/main" xmlns="" val="20001"/>
                    </a:ext>
                  </a:extLst>
                </a:gridCol>
                <a:gridCol w="2232248">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495229">
                <a:tc>
                  <a:txBody>
                    <a:bodyPr/>
                    <a:lstStyle/>
                    <a:p>
                      <a:pPr marL="0" lvl="0" indent="0" algn="ctr">
                        <a:spcBef>
                          <a:spcPts val="0"/>
                        </a:spcBef>
                        <a:spcAft>
                          <a:spcPts val="0"/>
                        </a:spcAft>
                        <a:buNone/>
                      </a:pPr>
                      <a:r>
                        <a:rPr lang="es-ES" sz="3400" b="0" dirty="0">
                          <a:solidFill>
                            <a:schemeClr val="bg1"/>
                          </a:solidFill>
                          <a:latin typeface="Dosis"/>
                          <a:ea typeface="Dosis"/>
                          <a:cs typeface="Dosis"/>
                          <a:sym typeface="Dosis"/>
                        </a:rPr>
                        <a:t>PROBLEM</a:t>
                      </a:r>
                      <a:endParaRPr sz="34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SOLUTION</a:t>
                      </a:r>
                      <a:endParaRPr sz="3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METRIC</a:t>
                      </a:r>
                      <a:endParaRPr sz="3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RESULT</a:t>
                      </a:r>
                      <a:endParaRPr sz="3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71537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3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smtClean="0">
                          <a:solidFill>
                            <a:srgbClr val="3D4965"/>
                          </a:solidFill>
                          <a:latin typeface="Dosis"/>
                          <a:ea typeface="Dosis"/>
                          <a:cs typeface="Dosis"/>
                          <a:sym typeface="Dosis"/>
                        </a:rPr>
                        <a:t>TOTAL</a:t>
                      </a:r>
                      <a:r>
                        <a:rPr lang="es-ES" sz="3400" b="0" baseline="0" dirty="0" smtClean="0">
                          <a:solidFill>
                            <a:srgbClr val="3D4965"/>
                          </a:solidFill>
                          <a:latin typeface="Dosis"/>
                          <a:ea typeface="Dosis"/>
                          <a:cs typeface="Dosis"/>
                          <a:sym typeface="Dosis"/>
                        </a:rPr>
                        <a:t> PROBLEMS</a:t>
                      </a:r>
                      <a:endParaRPr lang="es-ES" sz="3400" b="0" baseline="0" dirty="0" smtClean="0">
                        <a:solidFill>
                          <a:srgbClr val="3D4965"/>
                        </a:solidFill>
                        <a:latin typeface="Dosis"/>
                        <a:ea typeface="Dosis"/>
                        <a:cs typeface="Dosis"/>
                        <a:sym typeface="Dosis"/>
                      </a:endParaRPr>
                    </a:p>
                    <a:p>
                      <a:pPr marL="0" lvl="0" indent="0" algn="ctr">
                        <a:spcBef>
                          <a:spcPts val="0"/>
                        </a:spcBef>
                        <a:spcAft>
                          <a:spcPts val="0"/>
                        </a:spcAft>
                        <a:buNone/>
                      </a:pPr>
                      <a:r>
                        <a:rPr lang="es-ES" sz="3400" b="0" baseline="0" dirty="0" smtClean="0">
                          <a:solidFill>
                            <a:srgbClr val="3D4965"/>
                          </a:solidFill>
                          <a:latin typeface="Dosis"/>
                          <a:ea typeface="Dosis"/>
                          <a:cs typeface="Dosis"/>
                          <a:sym typeface="Dosis"/>
                        </a:rPr>
                        <a:t>(&gt; 0)</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err="1" smtClean="0">
                          <a:solidFill>
                            <a:srgbClr val="3D4965"/>
                          </a:solidFill>
                          <a:latin typeface="Dosis"/>
                          <a:ea typeface="Dosis"/>
                          <a:cs typeface="Dosis"/>
                          <a:sym typeface="Dosis"/>
                        </a:rPr>
                        <a:t>Before</a:t>
                      </a:r>
                      <a:r>
                        <a:rPr lang="es-ES" sz="3400" b="0" dirty="0" smtClean="0">
                          <a:solidFill>
                            <a:srgbClr val="3D4965"/>
                          </a:solidFill>
                          <a:latin typeface="Dosis"/>
                          <a:ea typeface="Dosis"/>
                          <a:cs typeface="Dosis"/>
                          <a:sym typeface="Dosis"/>
                        </a:rPr>
                        <a:t>:</a:t>
                      </a:r>
                      <a:r>
                        <a:rPr lang="es-ES" sz="3400" b="0" baseline="0" dirty="0" smtClean="0">
                          <a:solidFill>
                            <a:srgbClr val="3D4965"/>
                          </a:solidFill>
                          <a:latin typeface="Dosis"/>
                          <a:ea typeface="Dosis"/>
                          <a:cs typeface="Dosis"/>
                          <a:sym typeface="Dosis"/>
                        </a:rPr>
                        <a:t> 0</a:t>
                      </a:r>
                      <a:endParaRPr lang="es-ES" sz="3400" b="0" dirty="0">
                        <a:solidFill>
                          <a:srgbClr val="3D4965"/>
                        </a:solidFill>
                        <a:latin typeface="Dosis"/>
                        <a:ea typeface="Dosis"/>
                        <a:cs typeface="Dosis"/>
                        <a:sym typeface="Dosis"/>
                      </a:endParaRPr>
                    </a:p>
                    <a:p>
                      <a:pPr marL="0" lvl="0" indent="0" algn="ctr">
                        <a:spcBef>
                          <a:spcPts val="0"/>
                        </a:spcBef>
                        <a:spcAft>
                          <a:spcPts val="0"/>
                        </a:spcAft>
                        <a:buNone/>
                      </a:pPr>
                      <a:r>
                        <a:rPr lang="es-ES" sz="3400" b="0" dirty="0" err="1" smtClean="0">
                          <a:solidFill>
                            <a:srgbClr val="3D4965"/>
                          </a:solidFill>
                          <a:latin typeface="Dosis"/>
                          <a:ea typeface="Dosis"/>
                          <a:cs typeface="Dosis"/>
                          <a:sym typeface="Dosis"/>
                        </a:rPr>
                        <a:t>After</a:t>
                      </a:r>
                      <a:r>
                        <a:rPr lang="es-ES" sz="3400" b="0" dirty="0" smtClean="0">
                          <a:solidFill>
                            <a:srgbClr val="3D4965"/>
                          </a:solidFill>
                          <a:latin typeface="Dosis"/>
                          <a:ea typeface="Dosis"/>
                          <a:cs typeface="Dosis"/>
                          <a:sym typeface="Dosis"/>
                        </a:rPr>
                        <a:t>:</a:t>
                      </a:r>
                      <a:r>
                        <a:rPr lang="es-ES" sz="3400" b="0" baseline="0" dirty="0" smtClean="0">
                          <a:solidFill>
                            <a:srgbClr val="3D4965"/>
                          </a:solidFill>
                          <a:latin typeface="Dosis"/>
                          <a:ea typeface="Dosis"/>
                          <a:cs typeface="Dosis"/>
                          <a:sym typeface="Dosis"/>
                        </a:rPr>
                        <a:t> </a:t>
                      </a:r>
                      <a:r>
                        <a:rPr lang="es-ES" sz="3400" b="0" dirty="0" smtClean="0">
                          <a:solidFill>
                            <a:srgbClr val="3D4965"/>
                          </a:solidFill>
                          <a:latin typeface="Dosis"/>
                          <a:ea typeface="Dosis"/>
                          <a:cs typeface="Dosis"/>
                          <a:sym typeface="Dosis"/>
                        </a:rPr>
                        <a:t>3</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1392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smtClean="0">
                          <a:solidFill>
                            <a:srgbClr val="3D4965"/>
                          </a:solidFill>
                          <a:latin typeface="Dosis"/>
                          <a:ea typeface="Dosis"/>
                          <a:cs typeface="Dosis"/>
                          <a:sym typeface="Dosis"/>
                        </a:rPr>
                        <a:t>SP &amp; PRIORITIES</a:t>
                      </a:r>
                      <a:endParaRPr sz="3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ESTIMATION</a:t>
                      </a:r>
                      <a:r>
                        <a:rPr lang="es-ES" sz="3400" b="0" baseline="0" dirty="0">
                          <a:solidFill>
                            <a:srgbClr val="3D4965"/>
                          </a:solidFill>
                          <a:latin typeface="Dosis"/>
                          <a:ea typeface="Dosis"/>
                          <a:cs typeface="Dosis"/>
                          <a:sym typeface="Dosis"/>
                        </a:rPr>
                        <a:t> </a:t>
                      </a:r>
                      <a:r>
                        <a:rPr lang="es-ES" sz="3400" b="0" baseline="0" dirty="0" smtClean="0">
                          <a:solidFill>
                            <a:srgbClr val="3D4965"/>
                          </a:solidFill>
                          <a:latin typeface="Dosis"/>
                          <a:ea typeface="Dosis"/>
                          <a:cs typeface="Dosis"/>
                          <a:sym typeface="Dosis"/>
                        </a:rPr>
                        <a:t>ERROR</a:t>
                      </a:r>
                    </a:p>
                    <a:p>
                      <a:pPr marL="0" lvl="0" indent="0" algn="ctr">
                        <a:spcBef>
                          <a:spcPts val="0"/>
                        </a:spcBef>
                        <a:spcAft>
                          <a:spcPts val="0"/>
                        </a:spcAft>
                        <a:buNone/>
                      </a:pPr>
                      <a:r>
                        <a:rPr lang="es-ES" sz="3400" b="0" baseline="0" dirty="0" smtClean="0">
                          <a:solidFill>
                            <a:srgbClr val="3D4965"/>
                          </a:solidFill>
                          <a:latin typeface="Dosis"/>
                          <a:ea typeface="Dosis"/>
                          <a:cs typeface="Dosis"/>
                          <a:sym typeface="Dosis"/>
                        </a:rPr>
                        <a:t>(&lt; 25%)</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err="1" smtClean="0">
                          <a:solidFill>
                            <a:srgbClr val="3D4965"/>
                          </a:solidFill>
                          <a:latin typeface="Dosis"/>
                          <a:ea typeface="Dosis"/>
                          <a:cs typeface="Dosis"/>
                          <a:sym typeface="Dosis"/>
                        </a:rPr>
                        <a:t>Before</a:t>
                      </a:r>
                      <a:r>
                        <a:rPr lang="es-ES" sz="3400" b="0" dirty="0" smtClean="0">
                          <a:solidFill>
                            <a:srgbClr val="3D4965"/>
                          </a:solidFill>
                          <a:latin typeface="Dosis"/>
                          <a:ea typeface="Dosis"/>
                          <a:cs typeface="Dosis"/>
                          <a:sym typeface="Dosis"/>
                        </a:rPr>
                        <a:t>: 36% </a:t>
                      </a:r>
                      <a:endParaRPr lang="es-ES" sz="3400" b="0" dirty="0">
                        <a:solidFill>
                          <a:srgbClr val="3D4965"/>
                        </a:solidFill>
                        <a:latin typeface="Dosis"/>
                        <a:ea typeface="Dosis"/>
                        <a:cs typeface="Dosis"/>
                        <a:sym typeface="Dosis"/>
                      </a:endParaRPr>
                    </a:p>
                    <a:p>
                      <a:pPr marL="0" lvl="0" indent="0" algn="ctr">
                        <a:spcBef>
                          <a:spcPts val="0"/>
                        </a:spcBef>
                        <a:spcAft>
                          <a:spcPts val="0"/>
                        </a:spcAft>
                        <a:buNone/>
                      </a:pPr>
                      <a:r>
                        <a:rPr lang="es-ES" sz="3400" b="0" dirty="0" err="1">
                          <a:solidFill>
                            <a:srgbClr val="3D4965"/>
                          </a:solidFill>
                          <a:latin typeface="Dosis"/>
                          <a:ea typeface="Dosis"/>
                          <a:cs typeface="Dosis"/>
                          <a:sym typeface="Dosis"/>
                        </a:rPr>
                        <a:t>After</a:t>
                      </a:r>
                      <a:r>
                        <a:rPr lang="es-ES" sz="3400" b="0" dirty="0" smtClean="0">
                          <a:solidFill>
                            <a:srgbClr val="3D4965"/>
                          </a:solidFill>
                          <a:latin typeface="Dosis"/>
                          <a:ea typeface="Dosis"/>
                          <a:cs typeface="Dosis"/>
                          <a:sym typeface="Dosis"/>
                        </a:rPr>
                        <a:t>:</a:t>
                      </a:r>
                      <a:r>
                        <a:rPr lang="es-ES" sz="3400" b="0" baseline="0" dirty="0" smtClean="0">
                          <a:solidFill>
                            <a:srgbClr val="3D4965"/>
                          </a:solidFill>
                          <a:latin typeface="Dosis"/>
                          <a:ea typeface="Dosis"/>
                          <a:cs typeface="Dosis"/>
                          <a:sym typeface="Dosis"/>
                        </a:rPr>
                        <a:t> 15%</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19</a:t>
            </a:r>
          </a:p>
        </p:txBody>
      </p:sp>
      <p:pic>
        <p:nvPicPr>
          <p:cNvPr id="16"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0" y="2996952"/>
            <a:ext cx="1657983" cy="16579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3105863"/>
            <a:ext cx="144016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esultado de imagen de Balanza icon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749" y="4725144"/>
            <a:ext cx="1521096" cy="1521096"/>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smtClean="0"/>
              <a:t>Problems</a:t>
            </a:r>
            <a:r>
              <a:rPr lang="es-ES" sz="4800" dirty="0" smtClean="0"/>
              <a:t>’ Status</a:t>
            </a:r>
            <a:endParaRPr sz="4800" dirty="0"/>
          </a:p>
        </p:txBody>
      </p:sp>
    </p:spTree>
    <p:extLst>
      <p:ext uri="{BB962C8B-B14F-4D97-AF65-F5344CB8AC3E}">
        <p14:creationId xmlns:p14="http://schemas.microsoft.com/office/powerpoint/2010/main" val="784881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smtClean="0"/>
              <a:t>Technologies &amp; </a:t>
            </a:r>
            <a:r>
              <a:rPr lang="es-ES" sz="3600" dirty="0" err="1" smtClean="0"/>
              <a:t>Work</a:t>
            </a:r>
            <a:endParaRPr lang="es-ES" sz="3600" dirty="0"/>
          </a:p>
          <a:p>
            <a:pPr>
              <a:spcBef>
                <a:spcPts val="0"/>
              </a:spcBef>
            </a:pPr>
            <a:r>
              <a:rPr lang="es-ES" sz="3600" dirty="0" err="1"/>
              <a:t>Things</a:t>
            </a:r>
            <a:r>
              <a:rPr lang="es-ES" sz="3600" dirty="0"/>
              <a:t> Done</a:t>
            </a:r>
          </a:p>
          <a:p>
            <a:pPr>
              <a:spcBef>
                <a:spcPts val="0"/>
              </a:spcBef>
            </a:pPr>
            <a:r>
              <a:rPr lang="es-ES" sz="3600" dirty="0" err="1"/>
              <a:t>Things</a:t>
            </a:r>
            <a:r>
              <a:rPr lang="es-ES" sz="3600" dirty="0"/>
              <a:t> in </a:t>
            </a:r>
            <a:r>
              <a:rPr lang="es-ES" sz="3600" dirty="0" err="1"/>
              <a:t>Progress</a:t>
            </a:r>
            <a:endParaRPr lang="es-ES" sz="3600" dirty="0"/>
          </a:p>
          <a:p>
            <a:pPr>
              <a:spcBef>
                <a:spcPts val="0"/>
              </a:spcBef>
            </a:pPr>
            <a:r>
              <a:rPr lang="es-ES" sz="3600" dirty="0" err="1"/>
              <a:t>Things</a:t>
            </a:r>
            <a:r>
              <a:rPr lang="es-ES" sz="3600" dirty="0"/>
              <a:t> to do</a:t>
            </a:r>
          </a:p>
          <a:p>
            <a:pPr>
              <a:spcBef>
                <a:spcPts val="0"/>
              </a:spcBef>
            </a:pPr>
            <a:r>
              <a:rPr lang="es-ES" sz="3600" dirty="0" err="1"/>
              <a:t>Conclusions</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748001306"/>
              </p:ext>
            </p:extLst>
          </p:nvPr>
        </p:nvGraphicFramePr>
        <p:xfrm>
          <a:off x="207344" y="1556793"/>
          <a:ext cx="8856984" cy="4837728"/>
        </p:xfrm>
        <a:graphic>
          <a:graphicData uri="http://schemas.openxmlformats.org/drawingml/2006/table">
            <a:tbl>
              <a:tblPr>
                <a:noFill/>
                <a:tableStyleId>{5B60FB8B-1F91-41A3-A708-3DEB35DC4975}</a:tableStyleId>
              </a:tblPr>
              <a:tblGrid>
                <a:gridCol w="2304256">
                  <a:extLst>
                    <a:ext uri="{9D8B030D-6E8A-4147-A177-3AD203B41FA5}">
                      <a16:colId xmlns:a16="http://schemas.microsoft.com/office/drawing/2014/main" xmlns="" val="20000"/>
                    </a:ext>
                  </a:extLst>
                </a:gridCol>
                <a:gridCol w="2232248">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972622">
                <a:tc>
                  <a:txBody>
                    <a:bodyPr/>
                    <a:lstStyle/>
                    <a:p>
                      <a:pPr marL="0" lvl="0" indent="0" algn="ctr">
                        <a:spcBef>
                          <a:spcPts val="0"/>
                        </a:spcBef>
                        <a:spcAft>
                          <a:spcPts val="0"/>
                        </a:spcAft>
                        <a:buNone/>
                      </a:pPr>
                      <a:r>
                        <a:rPr lang="es-ES" sz="4000" b="0" dirty="0">
                          <a:solidFill>
                            <a:schemeClr val="bg1"/>
                          </a:solidFill>
                          <a:latin typeface="Dosis"/>
                          <a:ea typeface="Dosis"/>
                          <a:cs typeface="Dosis"/>
                          <a:sym typeface="Dosis"/>
                        </a:rPr>
                        <a:t>PROBLEM</a:t>
                      </a:r>
                      <a:endParaRPr sz="40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SOLUTION</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METRIC</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RESULT</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2851914">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BIG</a:t>
                      </a:r>
                      <a:r>
                        <a:rPr lang="es-ES" sz="4400" b="0" baseline="0" dirty="0">
                          <a:solidFill>
                            <a:srgbClr val="3D4965"/>
                          </a:solidFill>
                          <a:latin typeface="Dosis"/>
                          <a:ea typeface="Dosis"/>
                          <a:cs typeface="Dosis"/>
                          <a:sym typeface="Dosis"/>
                        </a:rPr>
                        <a:t> </a:t>
                      </a:r>
                      <a:r>
                        <a:rPr lang="es-ES" sz="4400" b="0" baseline="0" dirty="0" smtClean="0">
                          <a:solidFill>
                            <a:srgbClr val="3D4965"/>
                          </a:solidFill>
                          <a:latin typeface="Dosis"/>
                          <a:ea typeface="Dosis"/>
                          <a:cs typeface="Dosis"/>
                          <a:sym typeface="Dosis"/>
                        </a:rPr>
                        <a:t>TASKS</a:t>
                      </a:r>
                    </a:p>
                    <a:p>
                      <a:pPr marL="0" lvl="0" indent="0" algn="ctr">
                        <a:spcBef>
                          <a:spcPts val="0"/>
                        </a:spcBef>
                        <a:spcAft>
                          <a:spcPts val="0"/>
                        </a:spcAft>
                        <a:buNone/>
                      </a:pPr>
                      <a:r>
                        <a:rPr lang="es-ES" sz="4400" b="0" baseline="0" dirty="0" smtClean="0">
                          <a:solidFill>
                            <a:srgbClr val="3D4965"/>
                          </a:solidFill>
                          <a:latin typeface="Dosis"/>
                          <a:ea typeface="Dosis"/>
                          <a:cs typeface="Dosis"/>
                          <a:sym typeface="Dosis"/>
                        </a:rPr>
                        <a:t>(&lt; 10%)</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err="1">
                          <a:solidFill>
                            <a:srgbClr val="3D4965"/>
                          </a:solidFill>
                          <a:latin typeface="Dosis"/>
                          <a:ea typeface="Dosis"/>
                          <a:cs typeface="Dosis"/>
                          <a:sym typeface="Dosis"/>
                        </a:rPr>
                        <a:t>Before</a:t>
                      </a:r>
                      <a:r>
                        <a:rPr lang="es-ES" sz="4400" b="0" dirty="0">
                          <a:solidFill>
                            <a:srgbClr val="3D4965"/>
                          </a:solidFill>
                          <a:latin typeface="Dosis"/>
                          <a:ea typeface="Dosis"/>
                          <a:cs typeface="Dosis"/>
                          <a:sym typeface="Dosis"/>
                        </a:rPr>
                        <a:t>: </a:t>
                      </a:r>
                      <a:r>
                        <a:rPr lang="es-ES" sz="4400" b="0" dirty="0" smtClean="0">
                          <a:solidFill>
                            <a:srgbClr val="3D4965"/>
                          </a:solidFill>
                          <a:latin typeface="Dosis"/>
                          <a:ea typeface="Dosis"/>
                          <a:cs typeface="Dosis"/>
                          <a:sym typeface="Dosis"/>
                        </a:rPr>
                        <a:t>22% </a:t>
                      </a:r>
                      <a:endParaRPr lang="es-ES" sz="4400" b="0" dirty="0">
                        <a:solidFill>
                          <a:srgbClr val="3D4965"/>
                        </a:solidFill>
                        <a:latin typeface="Dosis"/>
                        <a:ea typeface="Dosis"/>
                        <a:cs typeface="Dosis"/>
                        <a:sym typeface="Dosis"/>
                      </a:endParaRPr>
                    </a:p>
                    <a:p>
                      <a:pPr marL="0" lvl="0" indent="0" algn="ctr">
                        <a:spcBef>
                          <a:spcPts val="0"/>
                        </a:spcBef>
                        <a:spcAft>
                          <a:spcPts val="0"/>
                        </a:spcAft>
                        <a:buNone/>
                      </a:pPr>
                      <a:r>
                        <a:rPr lang="es-ES" sz="4400" b="0" dirty="0" err="1">
                          <a:solidFill>
                            <a:srgbClr val="3D4965"/>
                          </a:solidFill>
                          <a:latin typeface="Dosis"/>
                          <a:ea typeface="Dosis"/>
                          <a:cs typeface="Dosis"/>
                          <a:sym typeface="Dosis"/>
                        </a:rPr>
                        <a:t>After</a:t>
                      </a:r>
                      <a:r>
                        <a:rPr lang="es-ES" sz="4400" b="0" dirty="0">
                          <a:solidFill>
                            <a:srgbClr val="3D4965"/>
                          </a:solidFill>
                          <a:latin typeface="Dosis"/>
                          <a:ea typeface="Dosis"/>
                          <a:cs typeface="Dosis"/>
                          <a:sym typeface="Dosis"/>
                        </a:rPr>
                        <a:t>:</a:t>
                      </a:r>
                    </a:p>
                    <a:p>
                      <a:pPr marL="0" lvl="0" indent="0" algn="ctr">
                        <a:spcBef>
                          <a:spcPts val="0"/>
                        </a:spcBef>
                        <a:spcAft>
                          <a:spcPts val="0"/>
                        </a:spcAft>
                        <a:buNone/>
                      </a:pPr>
                      <a:r>
                        <a:rPr lang="es-ES" sz="4400" b="0" dirty="0">
                          <a:solidFill>
                            <a:srgbClr val="3D4965"/>
                          </a:solidFill>
                          <a:latin typeface="Dosis"/>
                          <a:ea typeface="Dosis"/>
                          <a:cs typeface="Dosis"/>
                          <a:sym typeface="Dosis"/>
                        </a:rPr>
                        <a:t> </a:t>
                      </a:r>
                      <a:r>
                        <a:rPr lang="es-ES" sz="4400" b="0" dirty="0" smtClean="0">
                          <a:solidFill>
                            <a:srgbClr val="3D4965"/>
                          </a:solidFill>
                          <a:latin typeface="Dosis"/>
                          <a:ea typeface="Dosis"/>
                          <a:cs typeface="Dosis"/>
                          <a:sym typeface="Dosis"/>
                        </a:rPr>
                        <a:t>17%</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20</a:t>
            </a:r>
          </a:p>
        </p:txBody>
      </p:sp>
      <p:pic>
        <p:nvPicPr>
          <p:cNvPr id="8" name="Picture 2" descr="Resultado de imagen de Heavy T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77072"/>
            <a:ext cx="1695707" cy="16957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SÃ­mbolo divisiÃ³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4260455"/>
            <a:ext cx="2003078" cy="1512324"/>
          </a:xfrm>
          <a:prstGeom prst="rect">
            <a:avLst/>
          </a:prstGeom>
          <a:noFill/>
          <a:extLst>
            <a:ext uri="{909E8E84-426E-40DD-AFC4-6F175D3DCCD1}">
              <a14:hiddenFill xmlns:a14="http://schemas.microsoft.com/office/drawing/2010/main">
                <a:solidFill>
                  <a:srgbClr val="FFFFFF"/>
                </a:solidFill>
              </a14:hiddenFill>
            </a:ext>
          </a:extLst>
        </p:spPr>
      </p:pic>
      <p:sp>
        <p:nvSpPr>
          <p:cNvPr id="7"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smtClean="0"/>
              <a:t>Problems</a:t>
            </a:r>
            <a:r>
              <a:rPr lang="es-ES" sz="4800" dirty="0" smtClean="0"/>
              <a:t>’ Status</a:t>
            </a:r>
            <a:endParaRPr sz="4800" dirty="0"/>
          </a:p>
        </p:txBody>
      </p:sp>
    </p:spTree>
    <p:extLst>
      <p:ext uri="{BB962C8B-B14F-4D97-AF65-F5344CB8AC3E}">
        <p14:creationId xmlns:p14="http://schemas.microsoft.com/office/powerpoint/2010/main" val="4195514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026" name="Picture 2" descr="Resultado de imagen de perform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736812"/>
            <a:ext cx="6589206" cy="33843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Performance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21</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8"/>
          <p:cNvSpPr txBox="1">
            <a:spLocks noGrp="1"/>
          </p:cNvSpPr>
          <p:nvPr>
            <p:ph type="body" idx="1"/>
          </p:nvPr>
        </p:nvSpPr>
        <p:spPr>
          <a:xfrm>
            <a:off x="460375" y="5282752"/>
            <a:ext cx="8177387" cy="792088"/>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4200" dirty="0"/>
              <a:t>COMPLETED SP / REAL TOTAL HOURS</a:t>
            </a:r>
          </a:p>
        </p:txBody>
      </p:sp>
    </p:spTree>
    <p:extLst>
      <p:ext uri="{BB962C8B-B14F-4D97-AF65-F5344CB8AC3E}">
        <p14:creationId xmlns:p14="http://schemas.microsoft.com/office/powerpoint/2010/main" val="39466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8" name="Picture 2" descr="Resultado de imagen de CR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600" y="3632036"/>
            <a:ext cx="5126431" cy="27098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22</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556792"/>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9685" y="3356992"/>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825562" y="5085184"/>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20"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3768" y="1399788"/>
            <a:ext cx="2232248" cy="2232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16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23</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6581" y="1464362"/>
            <a:ext cx="5181219" cy="26908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Picture 3"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1601054"/>
            <a:ext cx="1939570" cy="25541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6" descr="Resultado de imagen de Securit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2594" y="4155220"/>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5" descr="C:\Users\ALVARO\Desktop\2b0baac2-e329-40a7-8518-d76434a0dd6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608" y="4201465"/>
            <a:ext cx="2294615" cy="22946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0" name="Picture 2" descr="Resultado de imagen de csv icon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2160" y="4164968"/>
            <a:ext cx="1728192" cy="22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141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9" name="Picture 2" descr="C:\Users\ALVARO\Downloads\Plan de Pilotaje Fase 1 Paso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198" y="1700808"/>
            <a:ext cx="6986394" cy="2376264"/>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24</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ownloads\Plan de Pilotaje Fase 2 Paso 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4149080"/>
            <a:ext cx="7056784" cy="2400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715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Pilot Plan’ Results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25</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sultado de imagen de Secu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152" y="1421517"/>
            <a:ext cx="2146843" cy="304483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esultado de imagen de Programm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4060676"/>
            <a:ext cx="2481064" cy="24810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de prohibited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3655" y="5319148"/>
            <a:ext cx="1222591" cy="122259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esultado de imagen de csv icon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5728" y="1499509"/>
            <a:ext cx="2000250"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997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Deployment &amp; Demo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26</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a:t>
            </a:r>
            <a:r>
              <a:rPr lang="es-ES" sz="4800" i="1" dirty="0" smtClean="0">
                <a:latin typeface="Dosis" panose="020B0604020202020204" charset="0"/>
              </a:rPr>
              <a:t>:</a:t>
            </a:r>
          </a:p>
          <a:p>
            <a:pPr marL="0" indent="0" algn="ctr">
              <a:buNone/>
            </a:pPr>
            <a:endParaRPr lang="es-ES" sz="4800" i="1" dirty="0">
              <a:latin typeface="Dosis" panose="020B0604020202020204" charset="0"/>
            </a:endParaRPr>
          </a:p>
        </p:txBody>
      </p:sp>
    </p:spTree>
    <p:extLst>
      <p:ext uri="{BB962C8B-B14F-4D97-AF65-F5344CB8AC3E}">
        <p14:creationId xmlns:p14="http://schemas.microsoft.com/office/powerpoint/2010/main" val="314518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Everyone’s Tasks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27</a:t>
            </a:r>
            <a:endParaRPr lang="es-ES" sz="4000" dirty="0"/>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200" dirty="0"/>
              <a:t>EVERYONE</a:t>
            </a:r>
          </a:p>
          <a:p>
            <a:pPr marL="69850" lvl="0" indent="0" algn="ctr">
              <a:spcBef>
                <a:spcPts val="0"/>
              </a:spcBef>
              <a:buNone/>
            </a:pPr>
            <a:r>
              <a:rPr lang="es-ES" sz="5200" dirty="0" smtClean="0"/>
              <a:t>5h </a:t>
            </a:r>
            <a:r>
              <a:rPr lang="es-ES" sz="5200" dirty="0"/>
              <a:t>30min</a:t>
            </a:r>
          </a:p>
          <a:p>
            <a:pPr marL="69850" lvl="0" indent="0" algn="ctr">
              <a:spcBef>
                <a:spcPts val="0"/>
              </a:spcBef>
              <a:buNone/>
            </a:pP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14612707"/>
              </p:ext>
            </p:extLst>
          </p:nvPr>
        </p:nvGraphicFramePr>
        <p:xfrm>
          <a:off x="188876" y="3505227"/>
          <a:ext cx="8856983" cy="331597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078875">
                <a:tc>
                  <a:txBody>
                    <a:bodyPr/>
                    <a:lstStyle/>
                    <a:p>
                      <a:pPr marL="0" lvl="0" indent="0" algn="just">
                        <a:spcBef>
                          <a:spcPts val="0"/>
                        </a:spcBef>
                        <a:spcAft>
                          <a:spcPts val="0"/>
                        </a:spcAft>
                        <a:buNone/>
                      </a:pPr>
                      <a:endParaRPr sz="32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21h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17h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078875">
                <a:tc>
                  <a:txBody>
                    <a:bodyPr/>
                    <a:lstStyle/>
                    <a:p>
                      <a:pPr marL="0" lvl="0" indent="0" algn="ctr">
                        <a:spcBef>
                          <a:spcPts val="0"/>
                        </a:spcBef>
                        <a:spcAft>
                          <a:spcPts val="0"/>
                        </a:spcAft>
                        <a:buNone/>
                      </a:pPr>
                      <a:r>
                        <a:rPr lang="es-ES" sz="3800" b="0" dirty="0" smtClean="0">
                          <a:solidFill>
                            <a:srgbClr val="3C78D8"/>
                          </a:solidFill>
                          <a:latin typeface="Dosis"/>
                          <a:ea typeface="Dosis"/>
                          <a:cs typeface="Dosis"/>
                          <a:sym typeface="Dosis"/>
                        </a:rPr>
                        <a:t>TASKS</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2h 15</a:t>
                      </a:r>
                      <a:r>
                        <a:rPr lang="es-ES" sz="3800" b="0" baseline="0" dirty="0" smtClean="0">
                          <a:solidFill>
                            <a:srgbClr val="3D4965"/>
                          </a:solidFill>
                          <a:latin typeface="Dosis"/>
                          <a:ea typeface="Dosis"/>
                          <a:cs typeface="Dosis"/>
                          <a:sym typeface="Dosis"/>
                        </a:rPr>
                        <a:t>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r h="1078392">
                <a:tc gridSpan="3">
                  <a:txBody>
                    <a:bodyPr/>
                    <a:lstStyle/>
                    <a:p>
                      <a:pPr marL="0" lvl="0" indent="0" algn="ctr">
                        <a:spcBef>
                          <a:spcPts val="0"/>
                        </a:spcBef>
                        <a:spcAft>
                          <a:spcPts val="0"/>
                        </a:spcAft>
                        <a:buNone/>
                      </a:pPr>
                      <a:r>
                        <a:rPr lang="es-ES" sz="3200" b="0" dirty="0">
                          <a:solidFill>
                            <a:srgbClr val="3D4965"/>
                          </a:solidFill>
                          <a:latin typeface="Dosis"/>
                          <a:ea typeface="Dosis"/>
                          <a:cs typeface="Dosis"/>
                          <a:sym typeface="Dosis"/>
                        </a:rPr>
                        <a:t>PROGRESS: 74%</a:t>
                      </a:r>
                    </a:p>
                    <a:p>
                      <a:pPr marL="0" lvl="0" indent="0" algn="ctr">
                        <a:spcBef>
                          <a:spcPts val="0"/>
                        </a:spcBef>
                        <a:spcAft>
                          <a:spcPts val="0"/>
                        </a:spcAft>
                        <a:buNone/>
                      </a:pPr>
                      <a:r>
                        <a:rPr lang="es-ES" sz="3200" b="0" dirty="0">
                          <a:solidFill>
                            <a:srgbClr val="3D4965"/>
                          </a:solidFill>
                          <a:latin typeface="Dosis"/>
                          <a:ea typeface="Dosis"/>
                          <a:cs typeface="Dosis"/>
                          <a:sym typeface="Dosis"/>
                        </a:rPr>
                        <a:t>PERFORMANCE: 65%</a:t>
                      </a:r>
                      <a:endParaRPr sz="3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1" y="1469231"/>
            <a:ext cx="1923414" cy="1895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32" y="3717032"/>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Román, Project Manager</a:t>
            </a:r>
          </a:p>
        </p:txBody>
      </p:sp>
      <p:sp>
        <p:nvSpPr>
          <p:cNvPr id="10" name="Shape 580"/>
          <p:cNvSpPr txBox="1">
            <a:spLocks/>
          </p:cNvSpPr>
          <p:nvPr/>
        </p:nvSpPr>
        <p:spPr>
          <a:xfrm>
            <a:off x="3155218" y="2776709"/>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02446" y="2812712"/>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spTree>
    <p:extLst>
      <p:ext uri="{BB962C8B-B14F-4D97-AF65-F5344CB8AC3E}">
        <p14:creationId xmlns:p14="http://schemas.microsoft.com/office/powerpoint/2010/main" val="3842827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98980348"/>
              </p:ext>
            </p:extLst>
          </p:nvPr>
        </p:nvGraphicFramePr>
        <p:xfrm>
          <a:off x="25896" y="3428998"/>
          <a:ext cx="8937805" cy="2917269"/>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3h</a:t>
                      </a:r>
                      <a:r>
                        <a:rPr lang="es-ES" sz="3800" b="0" baseline="0" dirty="0" smtClean="0">
                          <a:solidFill>
                            <a:srgbClr val="3D4965"/>
                          </a:solidFill>
                          <a:latin typeface="Dosis"/>
                          <a:ea typeface="Dosis"/>
                          <a:cs typeface="Dosis"/>
                          <a:sym typeface="Dosis"/>
                        </a:rPr>
                        <a:t> 40 min</a:t>
                      </a:r>
                      <a:endParaRPr lang="es-ES"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10 </a:t>
                      </a:r>
                      <a:r>
                        <a:rPr lang="es-ES" sz="3800" b="0" dirty="0">
                          <a:solidFill>
                            <a:srgbClr val="3D4965"/>
                          </a:solidFill>
                          <a:latin typeface="Dosis"/>
                          <a:ea typeface="Dosis"/>
                          <a:cs typeface="Dosis"/>
                          <a:sym typeface="Dosis"/>
                        </a:rPr>
                        <a:t>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972133">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5h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5h 16 </a:t>
                      </a:r>
                      <a:r>
                        <a:rPr lang="es-ES" sz="3800" b="0" dirty="0">
                          <a:solidFill>
                            <a:srgbClr val="3D4965"/>
                          </a:solidFill>
                          <a:latin typeface="Dosis"/>
                          <a:ea typeface="Dosis"/>
                          <a:cs typeface="Dosis"/>
                          <a:sym typeface="Dosis"/>
                        </a:rPr>
                        <a:t>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Domínguez, Business Manager</a:t>
            </a:r>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44" y="1484784"/>
            <a:ext cx="1626009" cy="1831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3435" y="3573016"/>
            <a:ext cx="722025" cy="7087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964" y="4437112"/>
            <a:ext cx="834178" cy="9324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pic>
        <p:nvPicPr>
          <p:cNvPr id="1026" name="Picture 2" descr="Resultado de imagen de Plan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3435" y="5412062"/>
            <a:ext cx="834178" cy="83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036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48877190"/>
              </p:ext>
            </p:extLst>
          </p:nvPr>
        </p:nvGraphicFramePr>
        <p:xfrm>
          <a:off x="35497" y="3212976"/>
          <a:ext cx="9069814" cy="3577559"/>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809849">
                <a:tc>
                  <a:txBody>
                    <a:bodyPr/>
                    <a:lstStyle/>
                    <a:p>
                      <a:pPr marL="0" lvl="0" indent="0" algn="ctr">
                        <a:spcBef>
                          <a:spcPts val="0"/>
                        </a:spcBef>
                        <a:spcAft>
                          <a:spcPts val="0"/>
                        </a:spcAft>
                        <a:buNone/>
                      </a:pPr>
                      <a:r>
                        <a:rPr lang="es-ES" sz="3600" b="0" dirty="0" smtClean="0">
                          <a:solidFill>
                            <a:srgbClr val="3C78D8"/>
                          </a:solidFill>
                          <a:latin typeface="Dosis"/>
                          <a:ea typeface="Dosis"/>
                          <a:cs typeface="Dosis"/>
                          <a:sym typeface="Dosis"/>
                        </a:rPr>
                        <a:t>WELCOME PAGE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smtClean="0">
                          <a:solidFill>
                            <a:srgbClr val="3D4965"/>
                          </a:solidFill>
                          <a:latin typeface="Dosis"/>
                          <a:ea typeface="Dosis"/>
                          <a:cs typeface="Dosis"/>
                          <a:sym typeface="Dosis"/>
                        </a:rPr>
                        <a:t>1 </a:t>
                      </a:r>
                      <a:r>
                        <a:rPr lang="es-ES" sz="3600" b="0" dirty="0">
                          <a:solidFill>
                            <a:srgbClr val="3D4965"/>
                          </a:solidFill>
                          <a:latin typeface="Dosis"/>
                          <a:ea typeface="Dosis"/>
                          <a:cs typeface="Dosis"/>
                          <a:sym typeface="Dosis"/>
                        </a:rPr>
                        <a:t>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smtClean="0">
                          <a:solidFill>
                            <a:srgbClr val="3D4965"/>
                          </a:solidFill>
                          <a:latin typeface="Dosis"/>
                          <a:ea typeface="Dosis"/>
                          <a:cs typeface="Dosis"/>
                          <a:sym typeface="Dosis"/>
                        </a:rPr>
                        <a:t>47 min</a:t>
                      </a:r>
                      <a:endParaRPr lang="es-ES" sz="36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30979">
                <a:tc>
                  <a:txBody>
                    <a:bodyPr/>
                    <a:lstStyle/>
                    <a:p>
                      <a:pPr marL="0" lvl="0" indent="0" algn="ctr">
                        <a:spcBef>
                          <a:spcPts val="0"/>
                        </a:spcBef>
                        <a:spcAft>
                          <a:spcPts val="0"/>
                        </a:spcAft>
                        <a:buNone/>
                      </a:pPr>
                      <a:r>
                        <a:rPr lang="es-ES" sz="3600" b="0" dirty="0" smtClean="0">
                          <a:solidFill>
                            <a:srgbClr val="3C78D8"/>
                          </a:solidFill>
                          <a:latin typeface="Dosis"/>
                          <a:ea typeface="Dosis"/>
                          <a:cs typeface="Dosis"/>
                          <a:sym typeface="Dosis"/>
                        </a:rPr>
                        <a:t>CONTINGENCY</a:t>
                      </a:r>
                      <a:r>
                        <a:rPr lang="es-ES" sz="3600" b="0" baseline="0" dirty="0" smtClean="0">
                          <a:solidFill>
                            <a:srgbClr val="3C78D8"/>
                          </a:solidFill>
                          <a:latin typeface="Dosis"/>
                          <a:ea typeface="Dosis"/>
                          <a:cs typeface="Dosis"/>
                          <a:sym typeface="Dosis"/>
                        </a:rPr>
                        <a:t> PLAN</a:t>
                      </a:r>
                      <a:endParaRPr sz="36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smtClean="0">
                          <a:solidFill>
                            <a:srgbClr val="3D4965"/>
                          </a:solidFill>
                          <a:latin typeface="Dosis"/>
                          <a:ea typeface="Dosis"/>
                          <a:cs typeface="Dosis"/>
                          <a:sym typeface="Dosis"/>
                        </a:rPr>
                        <a:t>1h</a:t>
                      </a:r>
                      <a:endParaRPr sz="36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smtClean="0">
                          <a:solidFill>
                            <a:srgbClr val="3D4965"/>
                          </a:solidFill>
                          <a:latin typeface="Dosis"/>
                          <a:ea typeface="Dosis"/>
                          <a:cs typeface="Dosis"/>
                          <a:sym typeface="Dosis"/>
                        </a:rPr>
                        <a:t>23 </a:t>
                      </a:r>
                      <a:r>
                        <a:rPr lang="es-ES" sz="3600" b="0" dirty="0">
                          <a:solidFill>
                            <a:srgbClr val="3D4965"/>
                          </a:solidFill>
                          <a:latin typeface="Dosis"/>
                          <a:ea typeface="Dosis"/>
                          <a:cs typeface="Dosis"/>
                          <a:sym typeface="Dosis"/>
                        </a:rPr>
                        <a:t>min</a:t>
                      </a:r>
                      <a:endParaRPr sz="36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487564">
                <a:tc gridSpan="3">
                  <a:txBody>
                    <a:bodyPr/>
                    <a:lstStyle/>
                    <a:p>
                      <a:pPr marL="0" lvl="0" indent="0" algn="ctr">
                        <a:spcBef>
                          <a:spcPts val="0"/>
                        </a:spcBef>
                        <a:spcAft>
                          <a:spcPts val="0"/>
                        </a:spcAft>
                        <a:buNone/>
                      </a:pPr>
                      <a:r>
                        <a:rPr lang="es-ES" sz="3600" b="0" dirty="0" smtClean="0">
                          <a:solidFill>
                            <a:srgbClr val="3D4965"/>
                          </a:solidFill>
                          <a:latin typeface="Dosis"/>
                          <a:ea typeface="Dosis"/>
                          <a:cs typeface="Dosis"/>
                          <a:sym typeface="Dosis"/>
                        </a:rPr>
                        <a:t>PROGRESS: </a:t>
                      </a:r>
                      <a:r>
                        <a:rPr lang="es-ES" sz="3600" b="0" dirty="0" smtClean="0">
                          <a:solidFill>
                            <a:srgbClr val="3D4965"/>
                          </a:solidFill>
                          <a:latin typeface="Dosis"/>
                          <a:ea typeface="Dosis"/>
                          <a:cs typeface="Dosis"/>
                          <a:sym typeface="Dosis"/>
                        </a:rPr>
                        <a:t>57%</a:t>
                      </a:r>
                      <a:endParaRPr lang="es-ES" sz="3600" b="0" dirty="0" smtClean="0">
                        <a:solidFill>
                          <a:srgbClr val="3D4965"/>
                        </a:solidFill>
                        <a:latin typeface="Dosis"/>
                        <a:ea typeface="Dosis"/>
                        <a:cs typeface="Dosis"/>
                        <a:sym typeface="Dosis"/>
                      </a:endParaRPr>
                    </a:p>
                    <a:p>
                      <a:pPr marL="0" lvl="0" indent="0" algn="ctr">
                        <a:spcBef>
                          <a:spcPts val="0"/>
                        </a:spcBef>
                        <a:spcAft>
                          <a:spcPts val="0"/>
                        </a:spcAft>
                        <a:buNone/>
                      </a:pPr>
                      <a:r>
                        <a:rPr lang="es-ES" sz="3600" b="0" dirty="0" smtClean="0">
                          <a:solidFill>
                            <a:srgbClr val="3D4965"/>
                          </a:solidFill>
                          <a:latin typeface="Dosis"/>
                          <a:ea typeface="Dosis"/>
                          <a:cs typeface="Dosis"/>
                          <a:sym typeface="Dosis"/>
                        </a:rPr>
                        <a:t>PERFORMANCE: </a:t>
                      </a:r>
                      <a:r>
                        <a:rPr lang="es-ES" sz="3600" b="0" dirty="0" smtClean="0">
                          <a:solidFill>
                            <a:srgbClr val="3D4965"/>
                          </a:solidFill>
                          <a:latin typeface="Dosis"/>
                          <a:ea typeface="Dosis"/>
                          <a:cs typeface="Dosis"/>
                          <a:sym typeface="Dosis"/>
                        </a:rPr>
                        <a:t>130%</a:t>
                      </a:r>
                      <a:endParaRPr lang="es-ES" sz="3600" b="0" dirty="0" smtClean="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Domínguez, Business Manager</a:t>
            </a:r>
          </a:p>
        </p:txBody>
      </p:sp>
      <p:pic>
        <p:nvPicPr>
          <p:cNvPr id="16"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484784"/>
            <a:ext cx="1418224" cy="15973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2290539416"/>
              </p:ext>
            </p:extLst>
          </p:nvPr>
        </p:nvGraphicFramePr>
        <p:xfrm>
          <a:off x="35497" y="3212976"/>
          <a:ext cx="9069814" cy="3528392"/>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809849">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18h</a:t>
                      </a:r>
                      <a:endParaRPr lang="es-ES"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20h</a:t>
                      </a:r>
                      <a:endParaRPr lang="es-ES"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30979">
                <a:tc>
                  <a:txBody>
                    <a:bodyPr/>
                    <a:lstStyle/>
                    <a:p>
                      <a:pPr marL="0" lvl="0" indent="0" algn="ctr">
                        <a:spcBef>
                          <a:spcPts val="0"/>
                        </a:spcBef>
                        <a:spcAft>
                          <a:spcPts val="0"/>
                        </a:spcAft>
                        <a:buNone/>
                      </a:pPr>
                      <a:endParaRPr sz="40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8h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10h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487564">
                <a:tc gridSpan="3">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PROGRESS: </a:t>
                      </a:r>
                      <a:r>
                        <a:rPr lang="es-ES" sz="3800" b="0" dirty="0" smtClean="0">
                          <a:solidFill>
                            <a:srgbClr val="3D4965"/>
                          </a:solidFill>
                          <a:latin typeface="Dosis"/>
                          <a:ea typeface="Dosis"/>
                          <a:cs typeface="Dosis"/>
                          <a:sym typeface="Dosis"/>
                        </a:rPr>
                        <a:t>96%</a:t>
                      </a:r>
                      <a:endParaRPr lang="es-ES" sz="3800" b="0" dirty="0" smtClean="0">
                        <a:solidFill>
                          <a:srgbClr val="3D4965"/>
                        </a:solidFill>
                        <a:latin typeface="Dosis"/>
                        <a:ea typeface="Dosis"/>
                        <a:cs typeface="Dosis"/>
                        <a:sym typeface="Dosis"/>
                      </a:endParaRPr>
                    </a:p>
                    <a:p>
                      <a:pPr marL="0" lvl="0" indent="0" algn="ctr">
                        <a:spcBef>
                          <a:spcPts val="0"/>
                        </a:spcBef>
                        <a:spcAft>
                          <a:spcPts val="0"/>
                        </a:spcAft>
                        <a:buNone/>
                      </a:pPr>
                      <a:r>
                        <a:rPr lang="es-ES" sz="3800" b="0" dirty="0" smtClean="0">
                          <a:solidFill>
                            <a:srgbClr val="3D4965"/>
                          </a:solidFill>
                          <a:latin typeface="Dosis"/>
                          <a:ea typeface="Dosis"/>
                          <a:cs typeface="Dosis"/>
                          <a:sym typeface="Dosis"/>
                        </a:rPr>
                        <a:t>PERFORMANCE: </a:t>
                      </a:r>
                      <a:r>
                        <a:rPr lang="es-ES" sz="3800" b="0" dirty="0" smtClean="0">
                          <a:solidFill>
                            <a:srgbClr val="3D4965"/>
                          </a:solidFill>
                          <a:latin typeface="Dosis"/>
                          <a:ea typeface="Dosis"/>
                          <a:cs typeface="Dosis"/>
                          <a:sym typeface="Dosis"/>
                        </a:rPr>
                        <a:t>86%</a:t>
                      </a:r>
                      <a:endParaRPr lang="es-ES" sz="3800" b="0" dirty="0" smtClean="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pic>
        <p:nvPicPr>
          <p:cNvPr id="1026"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72" y="3257417"/>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174258" y="1277016"/>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Miguel Ángel Baños, Front-</a:t>
            </a:r>
            <a:r>
              <a:rPr lang="es-ES" sz="3600" dirty="0" err="1" smtClean="0"/>
              <a:t>End</a:t>
            </a:r>
            <a:r>
              <a:rPr lang="es-ES" sz="3600" dirty="0" smtClean="0"/>
              <a:t> </a:t>
            </a:r>
            <a:r>
              <a:rPr lang="es-ES" sz="3600" dirty="0" err="1" smtClean="0"/>
              <a:t>Developer</a:t>
            </a:r>
            <a:endParaRPr lang="es-ES" sz="36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6713" y="2551708"/>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pic>
        <p:nvPicPr>
          <p:cNvPr id="14"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979" y="1490583"/>
            <a:ext cx="1787399" cy="15924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Resultado de imagen de Lo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6888" y="4221088"/>
            <a:ext cx="859036" cy="85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855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4072132712"/>
              </p:ext>
            </p:extLst>
          </p:nvPr>
        </p:nvGraphicFramePr>
        <p:xfrm>
          <a:off x="35497" y="3212977"/>
          <a:ext cx="9069814" cy="3528392"/>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1003271">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18 </a:t>
                      </a:r>
                      <a:r>
                        <a:rPr lang="es-ES" sz="3800" b="0" dirty="0">
                          <a:solidFill>
                            <a:srgbClr val="3D4965"/>
                          </a:solidFill>
                          <a:latin typeface="Dosis"/>
                          <a:ea typeface="Dosis"/>
                          <a:cs typeface="Dosis"/>
                          <a:sym typeface="Dosis"/>
                        </a:rPr>
                        <a:t>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7h</a:t>
                      </a:r>
                      <a:endParaRPr lang="es-ES"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143396">
                <a:tc>
                  <a:txBody>
                    <a:bodyPr/>
                    <a:lstStyle/>
                    <a:p>
                      <a:pPr marL="0" lvl="0" indent="0" algn="ctr">
                        <a:spcBef>
                          <a:spcPts val="0"/>
                        </a:spcBef>
                        <a:spcAft>
                          <a:spcPts val="0"/>
                        </a:spcAft>
                        <a:buNone/>
                      </a:pPr>
                      <a:r>
                        <a:rPr lang="es-ES" sz="3800" b="0" dirty="0" smtClean="0">
                          <a:solidFill>
                            <a:srgbClr val="3C78D8"/>
                          </a:solidFill>
                          <a:latin typeface="Dosis"/>
                          <a:ea typeface="Dosis"/>
                          <a:cs typeface="Dosis"/>
                          <a:sym typeface="Dosis"/>
                        </a:rPr>
                        <a:t>METRICS</a:t>
                      </a: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30min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381725">
                <a:tc gridSpan="3">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PROGRESS: </a:t>
                      </a:r>
                      <a:r>
                        <a:rPr lang="es-ES" sz="3800" b="0" dirty="0" smtClean="0">
                          <a:solidFill>
                            <a:srgbClr val="3D4965"/>
                          </a:solidFill>
                          <a:latin typeface="Dosis"/>
                          <a:ea typeface="Dosis"/>
                          <a:cs typeface="Dosis"/>
                          <a:sym typeface="Dosis"/>
                        </a:rPr>
                        <a:t>45%</a:t>
                      </a:r>
                      <a:endParaRPr lang="es-ES" sz="3800" b="0" dirty="0" smtClean="0">
                        <a:solidFill>
                          <a:srgbClr val="3D4965"/>
                        </a:solidFill>
                        <a:latin typeface="Dosis"/>
                        <a:ea typeface="Dosis"/>
                        <a:cs typeface="Dosis"/>
                        <a:sym typeface="Dosis"/>
                      </a:endParaRPr>
                    </a:p>
                    <a:p>
                      <a:pPr marL="0" lvl="0" indent="0" algn="ctr">
                        <a:spcBef>
                          <a:spcPts val="0"/>
                        </a:spcBef>
                        <a:spcAft>
                          <a:spcPts val="0"/>
                        </a:spcAft>
                        <a:buNone/>
                      </a:pPr>
                      <a:r>
                        <a:rPr lang="es-ES" sz="3800" b="0" dirty="0" smtClean="0">
                          <a:solidFill>
                            <a:srgbClr val="3D4965"/>
                          </a:solidFill>
                          <a:latin typeface="Dosis"/>
                          <a:ea typeface="Dosis"/>
                          <a:cs typeface="Dosis"/>
                          <a:sym typeface="Dosis"/>
                        </a:rPr>
                        <a:t>PERFORMANCE: </a:t>
                      </a:r>
                      <a:r>
                        <a:rPr lang="es-ES" sz="3800" b="0" dirty="0" smtClean="0">
                          <a:solidFill>
                            <a:srgbClr val="3D4965"/>
                          </a:solidFill>
                          <a:latin typeface="Dosis"/>
                          <a:ea typeface="Dosis"/>
                          <a:cs typeface="Dosis"/>
                          <a:sym typeface="Dosis"/>
                        </a:rPr>
                        <a:t>85%</a:t>
                      </a:r>
                      <a:endParaRPr lang="es-ES" sz="3800" b="0" dirty="0" smtClean="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32</a:t>
            </a:r>
            <a:endParaRPr lang="es-ES" sz="40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Front-</a:t>
            </a:r>
            <a:r>
              <a:rPr lang="es-ES" sz="3600" dirty="0" err="1" smtClean="0"/>
              <a:t>End</a:t>
            </a:r>
            <a:r>
              <a:rPr lang="es-ES" sz="3600" dirty="0" smtClean="0"/>
              <a:t> </a:t>
            </a:r>
            <a:r>
              <a:rPr lang="es-ES" sz="3600" dirty="0" err="1" smtClean="0"/>
              <a:t>Developer</a:t>
            </a:r>
            <a:endParaRPr lang="es-ES" sz="3600" dirty="0"/>
          </a:p>
        </p:txBody>
      </p:sp>
      <p:pic>
        <p:nvPicPr>
          <p:cNvPr id="16"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484784"/>
            <a:ext cx="1441776" cy="1563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071" y="3257417"/>
            <a:ext cx="997094" cy="9970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578258369"/>
              </p:ext>
            </p:extLst>
          </p:nvPr>
        </p:nvGraphicFramePr>
        <p:xfrm>
          <a:off x="25896" y="3428998"/>
          <a:ext cx="8937805" cy="2952330"/>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476165">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3 </a:t>
                      </a:r>
                      <a:r>
                        <a:rPr lang="es-ES" sz="4400" b="0" dirty="0">
                          <a:solidFill>
                            <a:srgbClr val="3D4965"/>
                          </a:solidFill>
                          <a:latin typeface="Dosis"/>
                          <a:ea typeface="Dosis"/>
                          <a:cs typeface="Dosis"/>
                          <a:sym typeface="Dosis"/>
                        </a:rPr>
                        <a:t>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2h 50min</a:t>
                      </a:r>
                      <a:endParaRPr lang="es-ES"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76165">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9h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3h</a:t>
                      </a:r>
                      <a:r>
                        <a:rPr lang="es-ES" sz="4400" b="0" baseline="0" dirty="0" smtClean="0">
                          <a:solidFill>
                            <a:srgbClr val="3D4965"/>
                          </a:solidFill>
                          <a:latin typeface="Dosis"/>
                          <a:ea typeface="Dosis"/>
                          <a:cs typeface="Dosis"/>
                          <a:sym typeface="Dosis"/>
                        </a:rPr>
                        <a:t> 16min</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a:t>
            </a:r>
            <a:r>
              <a:rPr lang="es-ES" sz="3600" dirty="0" err="1" smtClean="0"/>
              <a:t>Ferández</a:t>
            </a:r>
            <a:r>
              <a:rPr lang="es-ES" sz="3600" dirty="0" smtClean="0"/>
              <a:t>, Back-</a:t>
            </a:r>
            <a:r>
              <a:rPr lang="es-ES" sz="3600" dirty="0" err="1" smtClean="0"/>
              <a:t>End</a:t>
            </a:r>
            <a:r>
              <a:rPr lang="es-ES" sz="3600" dirty="0" smtClean="0"/>
              <a:t> </a:t>
            </a:r>
            <a:r>
              <a:rPr lang="es-ES" sz="3600" dirty="0" err="1" smtClean="0"/>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pic>
        <p:nvPicPr>
          <p:cNvPr id="13"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672" y="1412776"/>
            <a:ext cx="1684148" cy="1935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95" y="3573016"/>
            <a:ext cx="2337421" cy="12139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4" name="Picture 2" descr="Resultado de imagen de Lo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940" y="5064832"/>
            <a:ext cx="1152932" cy="115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334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2975768050"/>
              </p:ext>
            </p:extLst>
          </p:nvPr>
        </p:nvGraphicFramePr>
        <p:xfrm>
          <a:off x="26726" y="3293421"/>
          <a:ext cx="9069814" cy="2943891"/>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1037736">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9 </a:t>
                      </a:r>
                      <a:r>
                        <a:rPr lang="es-ES" sz="4400" b="0" dirty="0">
                          <a:solidFill>
                            <a:srgbClr val="3D4965"/>
                          </a:solidFill>
                          <a:latin typeface="Dosis"/>
                          <a:ea typeface="Dosis"/>
                          <a:cs typeface="Dosis"/>
                          <a:sym typeface="Dosis"/>
                        </a:rPr>
                        <a:t>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10h 45min</a:t>
                      </a:r>
                      <a:endParaRPr lang="es-ES"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06155">
                <a:tc gridSpan="3">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PROGRESS: </a:t>
                      </a:r>
                      <a:r>
                        <a:rPr lang="es-ES" sz="4400" b="0" dirty="0" smtClean="0">
                          <a:solidFill>
                            <a:srgbClr val="3D4965"/>
                          </a:solidFill>
                          <a:latin typeface="Dosis"/>
                          <a:ea typeface="Dosis"/>
                          <a:cs typeface="Dosis"/>
                          <a:sym typeface="Dosis"/>
                        </a:rPr>
                        <a:t>62%</a:t>
                      </a:r>
                      <a:endParaRPr lang="es-ES" sz="4400" b="0" dirty="0" smtClean="0">
                        <a:solidFill>
                          <a:srgbClr val="3D4965"/>
                        </a:solidFill>
                        <a:latin typeface="Dosis"/>
                        <a:ea typeface="Dosis"/>
                        <a:cs typeface="Dosis"/>
                        <a:sym typeface="Dosis"/>
                      </a:endParaRPr>
                    </a:p>
                    <a:p>
                      <a:pPr marL="0" lvl="0" indent="0" algn="ctr">
                        <a:spcBef>
                          <a:spcPts val="0"/>
                        </a:spcBef>
                        <a:spcAft>
                          <a:spcPts val="0"/>
                        </a:spcAft>
                        <a:buNone/>
                      </a:pPr>
                      <a:r>
                        <a:rPr lang="es-ES" sz="4400" b="0" dirty="0" smtClean="0">
                          <a:solidFill>
                            <a:srgbClr val="3D4965"/>
                          </a:solidFill>
                          <a:latin typeface="Dosis"/>
                          <a:ea typeface="Dosis"/>
                          <a:cs typeface="Dosis"/>
                          <a:sym typeface="Dosis"/>
                        </a:rPr>
                        <a:t>PERFORMANCE: </a:t>
                      </a:r>
                      <a:r>
                        <a:rPr lang="es-ES" sz="4400" b="0" dirty="0" smtClean="0">
                          <a:solidFill>
                            <a:srgbClr val="3D4965"/>
                          </a:solidFill>
                          <a:latin typeface="Dosis"/>
                          <a:ea typeface="Dosis"/>
                          <a:cs typeface="Dosis"/>
                          <a:sym typeface="Dosis"/>
                        </a:rPr>
                        <a:t>78%</a:t>
                      </a:r>
                      <a:endParaRPr lang="es-ES" sz="4400" b="0" dirty="0" smtClean="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a:t>
            </a:r>
            <a:r>
              <a:rPr lang="es-ES" sz="3600" dirty="0" err="1" smtClean="0"/>
              <a:t>Ferández</a:t>
            </a:r>
            <a:r>
              <a:rPr lang="es-ES" sz="3600" dirty="0" smtClean="0"/>
              <a:t>, Back-</a:t>
            </a:r>
            <a:r>
              <a:rPr lang="es-ES" sz="3600" dirty="0" err="1" smtClean="0"/>
              <a:t>End</a:t>
            </a:r>
            <a:r>
              <a:rPr lang="es-ES" sz="3600" dirty="0" smtClean="0"/>
              <a:t> </a:t>
            </a:r>
            <a:r>
              <a:rPr lang="es-ES" sz="3600" dirty="0" err="1" smtClean="0"/>
              <a:t>Developer</a:t>
            </a:r>
            <a:endParaRPr lang="es-ES" sz="3600" dirty="0"/>
          </a:p>
        </p:txBody>
      </p:sp>
      <p:pic>
        <p:nvPicPr>
          <p:cNvPr id="16"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460664"/>
            <a:ext cx="1428056" cy="16411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descr="Resultado de imagen de Exce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990" y="3421980"/>
            <a:ext cx="888832" cy="872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228648275"/>
              </p:ext>
            </p:extLst>
          </p:nvPr>
        </p:nvGraphicFramePr>
        <p:xfrm>
          <a:off x="25896" y="3428998"/>
          <a:ext cx="8937805" cy="2917269"/>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972568">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10h</a:t>
                      </a:r>
                      <a:endParaRPr lang="es-ES"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6h</a:t>
                      </a:r>
                      <a:endParaRPr lang="es-ES"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6h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9h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972133">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4h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2h 30min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pic>
        <p:nvPicPr>
          <p:cNvPr id="12"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52" y="1474376"/>
            <a:ext cx="1799465" cy="18868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descr="Resultado de imagen de Video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771" y="5392243"/>
            <a:ext cx="904564" cy="904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django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175" y="4394331"/>
            <a:ext cx="1921469" cy="9979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2" descr="Resultado de imagen de Loc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6888" y="3501008"/>
            <a:ext cx="859036" cy="85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763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2093951429"/>
              </p:ext>
            </p:extLst>
          </p:nvPr>
        </p:nvGraphicFramePr>
        <p:xfrm>
          <a:off x="35497" y="3212976"/>
          <a:ext cx="9069814" cy="2828670"/>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809849">
                <a:tc>
                  <a:txBody>
                    <a:bodyPr/>
                    <a:lstStyle/>
                    <a:p>
                      <a:pPr marL="0" lvl="0" indent="0" algn="ctr">
                        <a:spcBef>
                          <a:spcPts val="0"/>
                        </a:spcBef>
                        <a:spcAft>
                          <a:spcPts val="0"/>
                        </a:spcAft>
                        <a:buNone/>
                      </a:pPr>
                      <a:r>
                        <a:rPr lang="es-ES" sz="3800" b="0" dirty="0" smtClean="0">
                          <a:solidFill>
                            <a:srgbClr val="3C78D8"/>
                          </a:solidFill>
                          <a:latin typeface="Dosis"/>
                          <a:ea typeface="Dosis"/>
                          <a:cs typeface="Dosis"/>
                          <a:sym typeface="Dosis"/>
                        </a:rPr>
                        <a:t>INTERACTIVE</a:t>
                      </a:r>
                      <a:r>
                        <a:rPr lang="es-ES" sz="3800" b="0" baseline="0" dirty="0" smtClean="0">
                          <a:solidFill>
                            <a:srgbClr val="3C78D8"/>
                          </a:solidFill>
                          <a:latin typeface="Dosis"/>
                          <a:ea typeface="Dosis"/>
                          <a:cs typeface="Dosis"/>
                          <a:sym typeface="Dosis"/>
                        </a:rPr>
                        <a:t> EXERCISES</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3 </a:t>
                      </a:r>
                      <a:r>
                        <a:rPr lang="es-ES" sz="3800" b="0" dirty="0">
                          <a:solidFill>
                            <a:srgbClr val="3D4965"/>
                          </a:solidFill>
                          <a:latin typeface="Dosis"/>
                          <a:ea typeface="Dosis"/>
                          <a:cs typeface="Dosis"/>
                          <a:sym typeface="Dosis"/>
                        </a:rPr>
                        <a:t>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2h 32min</a:t>
                      </a:r>
                      <a:endParaRPr lang="es-ES"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87564">
                <a:tc gridSpan="3">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PROGRESS: </a:t>
                      </a:r>
                      <a:r>
                        <a:rPr lang="es-ES" sz="3800" b="0" dirty="0" smtClean="0">
                          <a:solidFill>
                            <a:srgbClr val="3D4965"/>
                          </a:solidFill>
                          <a:latin typeface="Dosis"/>
                          <a:ea typeface="Dosis"/>
                          <a:cs typeface="Dosis"/>
                          <a:sym typeface="Dosis"/>
                        </a:rPr>
                        <a:t>44%</a:t>
                      </a:r>
                      <a:endParaRPr lang="es-ES" sz="3800" b="0" dirty="0" smtClean="0">
                        <a:solidFill>
                          <a:srgbClr val="3D4965"/>
                        </a:solidFill>
                        <a:latin typeface="Dosis"/>
                        <a:ea typeface="Dosis"/>
                        <a:cs typeface="Dosis"/>
                        <a:sym typeface="Dosis"/>
                      </a:endParaRPr>
                    </a:p>
                    <a:p>
                      <a:pPr marL="0" lvl="0" indent="0" algn="ctr">
                        <a:spcBef>
                          <a:spcPts val="0"/>
                        </a:spcBef>
                        <a:spcAft>
                          <a:spcPts val="0"/>
                        </a:spcAft>
                        <a:buNone/>
                      </a:pPr>
                      <a:r>
                        <a:rPr lang="es-ES" sz="3800" b="0" dirty="0" smtClean="0">
                          <a:solidFill>
                            <a:srgbClr val="3D4965"/>
                          </a:solidFill>
                          <a:latin typeface="Dosis"/>
                          <a:ea typeface="Dosis"/>
                          <a:cs typeface="Dosis"/>
                          <a:sym typeface="Dosis"/>
                        </a:rPr>
                        <a:t>PERFORMANCE: </a:t>
                      </a:r>
                      <a:r>
                        <a:rPr lang="es-ES" sz="3800" b="0" dirty="0" smtClean="0">
                          <a:solidFill>
                            <a:srgbClr val="3D4965"/>
                          </a:solidFill>
                          <a:latin typeface="Dosis"/>
                          <a:ea typeface="Dosis"/>
                          <a:cs typeface="Dosis"/>
                          <a:sym typeface="Dosis"/>
                        </a:rPr>
                        <a:t>52%</a:t>
                      </a:r>
                      <a:endParaRPr lang="es-ES" sz="3800" b="0" dirty="0" smtClean="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36</a:t>
            </a:r>
            <a:endParaRPr lang="es-ES" sz="4000" dirty="0"/>
          </a:p>
        </p:txBody>
      </p:sp>
      <p:sp>
        <p:nvSpPr>
          <p:cNvPr id="9" name="Shape 580"/>
          <p:cNvSpPr txBox="1">
            <a:spLocks/>
          </p:cNvSpPr>
          <p:nvPr/>
        </p:nvSpPr>
        <p:spPr>
          <a:xfrm>
            <a:off x="3174258" y="1277016"/>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pic>
        <p:nvPicPr>
          <p:cNvPr id="12"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40" y="1460269"/>
            <a:ext cx="1589435" cy="16665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37057844"/>
              </p:ext>
            </p:extLst>
          </p:nvPr>
        </p:nvGraphicFramePr>
        <p:xfrm>
          <a:off x="69764" y="3469222"/>
          <a:ext cx="8856983" cy="3370482"/>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10612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14h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13h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10612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6h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8h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r h="1144735">
                <a:tc gridSpan="3">
                  <a:txBody>
                    <a:bodyPr/>
                    <a:lstStyle/>
                    <a:p>
                      <a:pPr marL="0" lvl="0" indent="0" algn="ctr">
                        <a:spcBef>
                          <a:spcPts val="0"/>
                        </a:spcBef>
                        <a:spcAft>
                          <a:spcPts val="0"/>
                        </a:spcAft>
                        <a:buNone/>
                      </a:pPr>
                      <a:r>
                        <a:rPr lang="es-ES" sz="3200" b="0" dirty="0">
                          <a:solidFill>
                            <a:srgbClr val="3D4965"/>
                          </a:solidFill>
                          <a:latin typeface="Dosis"/>
                          <a:ea typeface="Dosis"/>
                          <a:cs typeface="Dosis"/>
                          <a:sym typeface="Dosis"/>
                        </a:rPr>
                        <a:t>PROGRESS: </a:t>
                      </a:r>
                      <a:r>
                        <a:rPr lang="es-ES" sz="3200" b="0" dirty="0" smtClean="0">
                          <a:solidFill>
                            <a:srgbClr val="3D4965"/>
                          </a:solidFill>
                          <a:latin typeface="Dosis"/>
                          <a:ea typeface="Dosis"/>
                          <a:cs typeface="Dosis"/>
                          <a:sym typeface="Dosis"/>
                        </a:rPr>
                        <a:t>75%</a:t>
                      </a:r>
                      <a:endParaRPr lang="es-ES" sz="3200" b="0" dirty="0">
                        <a:solidFill>
                          <a:srgbClr val="3D4965"/>
                        </a:solidFill>
                        <a:latin typeface="Dosis"/>
                        <a:ea typeface="Dosis"/>
                        <a:cs typeface="Dosis"/>
                        <a:sym typeface="Dosis"/>
                      </a:endParaRPr>
                    </a:p>
                    <a:p>
                      <a:pPr marL="0" lvl="0" indent="0" algn="ctr">
                        <a:spcBef>
                          <a:spcPts val="0"/>
                        </a:spcBef>
                        <a:spcAft>
                          <a:spcPts val="0"/>
                        </a:spcAft>
                        <a:buNone/>
                      </a:pPr>
                      <a:r>
                        <a:rPr lang="es-ES" sz="3200" b="0" dirty="0">
                          <a:solidFill>
                            <a:srgbClr val="3D4965"/>
                          </a:solidFill>
                          <a:latin typeface="Dosis"/>
                          <a:ea typeface="Dosis"/>
                          <a:cs typeface="Dosis"/>
                          <a:sym typeface="Dosis"/>
                        </a:rPr>
                        <a:t>PERFORMANCE: </a:t>
                      </a:r>
                      <a:r>
                        <a:rPr lang="es-ES" sz="3200" b="0" dirty="0" smtClean="0">
                          <a:solidFill>
                            <a:srgbClr val="3D4965"/>
                          </a:solidFill>
                          <a:latin typeface="Dosis"/>
                          <a:ea typeface="Dosis"/>
                          <a:cs typeface="Dosis"/>
                          <a:sym typeface="Dosis"/>
                        </a:rPr>
                        <a:t>71%</a:t>
                      </a:r>
                      <a:endParaRPr sz="3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a:t>
            </a:r>
            <a:r>
              <a:rPr lang="es-ES" sz="4000" dirty="0" smtClean="0"/>
              <a:t>7</a:t>
            </a:r>
            <a:endParaRPr lang="es-ES" sz="4000" dirty="0"/>
          </a:p>
        </p:txBody>
      </p:sp>
      <p:sp>
        <p:nvSpPr>
          <p:cNvPr id="9"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Sánchez, Back-</a:t>
            </a:r>
            <a:r>
              <a:rPr lang="es-ES" sz="3600" dirty="0" err="1" smtClean="0"/>
              <a:t>End</a:t>
            </a:r>
            <a:r>
              <a:rPr lang="es-ES" sz="3600" dirty="0" smtClean="0"/>
              <a:t> </a:t>
            </a:r>
            <a:r>
              <a:rPr lang="es-ES" sz="3600" dirty="0" err="1" smtClean="0"/>
              <a:t>Developer</a:t>
            </a:r>
            <a:endParaRPr lang="es-ES" sz="3600" dirty="0"/>
          </a:p>
        </p:txBody>
      </p:sp>
      <p:sp>
        <p:nvSpPr>
          <p:cNvPr id="10" name="Shape 580"/>
          <p:cNvSpPr txBox="1">
            <a:spLocks/>
          </p:cNvSpPr>
          <p:nvPr/>
        </p:nvSpPr>
        <p:spPr>
          <a:xfrm>
            <a:off x="3155218" y="2776709"/>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02446" y="2812712"/>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pic>
        <p:nvPicPr>
          <p:cNvPr id="12"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59" y="1469231"/>
            <a:ext cx="1944216" cy="1830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453" y="3505226"/>
            <a:ext cx="1921469" cy="9979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15" descr="C:\Users\ALVARO\Desktop\2b0baac2-e329-40a7-8518-d76434a0dd6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239" y="4587679"/>
            <a:ext cx="1081994" cy="10819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847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2 Gráfico"/>
          <p:cNvGraphicFramePr>
            <a:graphicFrameLocks/>
          </p:cNvGraphicFramePr>
          <p:nvPr>
            <p:extLst>
              <p:ext uri="{D42A27DB-BD31-4B8C-83A1-F6EECF244321}">
                <p14:modId xmlns:p14="http://schemas.microsoft.com/office/powerpoint/2010/main" val="3037592457"/>
              </p:ext>
            </p:extLst>
          </p:nvPr>
        </p:nvGraphicFramePr>
        <p:xfrm>
          <a:off x="6052" y="1484784"/>
          <a:ext cx="9166860" cy="5273040"/>
        </p:xfrm>
        <a:graphic>
          <a:graphicData uri="http://schemas.openxmlformats.org/drawingml/2006/chart">
            <c:chart xmlns:c="http://schemas.openxmlformats.org/drawingml/2006/chart" xmlns:r="http://schemas.openxmlformats.org/officeDocument/2006/relationships" r:id="rId4"/>
          </a:graphicData>
        </a:graphic>
      </p:graphicFrame>
      <p:sp>
        <p:nvSpPr>
          <p:cNvPr id="547" name="Shape 547"/>
          <p:cNvSpPr txBox="1">
            <a:spLocks noGrp="1"/>
          </p:cNvSpPr>
          <p:nvPr>
            <p:ph type="title"/>
          </p:nvPr>
        </p:nvSpPr>
        <p:spPr>
          <a:xfrm>
            <a:off x="747924" y="300033"/>
            <a:ext cx="8216563" cy="1143200"/>
          </a:xfrm>
          <a:prstGeom prst="rect">
            <a:avLst/>
          </a:prstGeom>
        </p:spPr>
        <p:txBody>
          <a:bodyPr spcFirstLastPara="1" wrap="square" lIns="91425" tIns="91425" rIns="91425" bIns="91425" anchor="b" anchorCtr="0">
            <a:noAutofit/>
          </a:bodyPr>
          <a:lstStyle/>
          <a:p>
            <a:pPr lvl="0"/>
            <a:r>
              <a:rPr lang="en" sz="4800" dirty="0" smtClean="0"/>
              <a:t>Group’s Hour Deviation</a:t>
            </a:r>
            <a:endParaRPr sz="4800" dirty="0"/>
          </a:p>
        </p:txBody>
      </p:sp>
      <p:sp>
        <p:nvSpPr>
          <p:cNvPr id="9" name="Shape 547"/>
          <p:cNvSpPr txBox="1">
            <a:spLocks/>
          </p:cNvSpPr>
          <p:nvPr/>
        </p:nvSpPr>
        <p:spPr>
          <a:xfrm>
            <a:off x="179512"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38</a:t>
            </a:r>
          </a:p>
        </p:txBody>
      </p:sp>
    </p:spTree>
    <p:extLst>
      <p:ext uri="{BB962C8B-B14F-4D97-AF65-F5344CB8AC3E}">
        <p14:creationId xmlns:p14="http://schemas.microsoft.com/office/powerpoint/2010/main" val="3761065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Contingency Plan</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39</a:t>
            </a:r>
          </a:p>
        </p:txBody>
      </p:sp>
      <p:sp>
        <p:nvSpPr>
          <p:cNvPr id="10" name="Shape 548"/>
          <p:cNvSpPr txBox="1">
            <a:spLocks noGrp="1"/>
          </p:cNvSpPr>
          <p:nvPr>
            <p:ph type="body" idx="1"/>
          </p:nvPr>
        </p:nvSpPr>
        <p:spPr>
          <a:xfrm>
            <a:off x="1835696" y="148478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err="1" smtClean="0"/>
              <a:t>Punishments</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1" name="Shape 625"/>
          <p:cNvSpPr txBox="1">
            <a:spLocks/>
          </p:cNvSpPr>
          <p:nvPr/>
        </p:nvSpPr>
        <p:spPr>
          <a:xfrm>
            <a:off x="3779911" y="2917508"/>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2" name="Shape 548"/>
          <p:cNvSpPr txBox="1">
            <a:spLocks/>
          </p:cNvSpPr>
          <p:nvPr/>
        </p:nvSpPr>
        <p:spPr>
          <a:xfrm>
            <a:off x="1753741" y="3280418"/>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a:t>Team</a:t>
            </a:r>
            <a:r>
              <a:rPr lang="es-ES" sz="6000" dirty="0"/>
              <a:t> </a:t>
            </a:r>
            <a:r>
              <a:rPr lang="es-ES" sz="6000" dirty="0" err="1" smtClean="0"/>
              <a:t>Building</a:t>
            </a:r>
            <a:endParaRPr lang="es-ES" sz="6000" dirty="0"/>
          </a:p>
        </p:txBody>
      </p:sp>
      <p:sp>
        <p:nvSpPr>
          <p:cNvPr id="13" name="Shape 625"/>
          <p:cNvSpPr txBox="1">
            <a:spLocks/>
          </p:cNvSpPr>
          <p:nvPr/>
        </p:nvSpPr>
        <p:spPr>
          <a:xfrm>
            <a:off x="3779911" y="4494045"/>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4" name="Shape 548"/>
          <p:cNvSpPr txBox="1">
            <a:spLocks/>
          </p:cNvSpPr>
          <p:nvPr/>
        </p:nvSpPr>
        <p:spPr>
          <a:xfrm>
            <a:off x="1835696" y="4856955"/>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smtClean="0"/>
              <a:t>Tasks</a:t>
            </a:r>
            <a:r>
              <a:rPr lang="es-ES" sz="6000" dirty="0" smtClean="0"/>
              <a:t>’ </a:t>
            </a:r>
            <a:r>
              <a:rPr lang="es-ES" sz="6000" dirty="0" err="1" smtClean="0"/>
              <a:t>Distribution</a:t>
            </a:r>
            <a:endParaRPr lang="es-ES" sz="6000" dirty="0"/>
          </a:p>
        </p:txBody>
      </p:sp>
    </p:spTree>
    <p:extLst>
      <p:ext uri="{BB962C8B-B14F-4D97-AF65-F5344CB8AC3E}">
        <p14:creationId xmlns:p14="http://schemas.microsoft.com/office/powerpoint/2010/main" val="372671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pic>
        <p:nvPicPr>
          <p:cNvPr id="1026" name="Picture 2" descr="Resultado de imagen de JF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980728"/>
            <a:ext cx="7050810" cy="4696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Things </a:t>
            </a:r>
            <a:r>
              <a:rPr lang="es-ES" sz="6000" dirty="0"/>
              <a:t>in </a:t>
            </a:r>
            <a:r>
              <a:rPr lang="es-ES" sz="6000" dirty="0" err="1"/>
              <a:t>Progress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Current Costs &amp; Time</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41</a:t>
            </a:r>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0852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80077"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20888"/>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a:t>
            </a:r>
            <a:r>
              <a:rPr lang="en" sz="4000" dirty="0" smtClean="0"/>
              <a:t>€50%, </a:t>
            </a:r>
            <a:r>
              <a:rPr lang="en" sz="4000" dirty="0" smtClean="0">
                <a:solidFill>
                  <a:srgbClr val="C55A11"/>
                </a:solidFill>
              </a:rPr>
              <a:t>50</a:t>
            </a:r>
            <a:r>
              <a:rPr lang="en" sz="4000" dirty="0" smtClean="0">
                <a:solidFill>
                  <a:srgbClr val="C55A11"/>
                </a:solidFill>
              </a:rPr>
              <a:t>% </a:t>
            </a:r>
            <a:r>
              <a:rPr lang="en" sz="4000" dirty="0">
                <a:solidFill>
                  <a:srgbClr val="C55A11"/>
                </a:solidFill>
              </a:rPr>
              <a:t>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a:t>
            </a:r>
            <a:r>
              <a:rPr lang="en" sz="4000" dirty="0" smtClean="0"/>
              <a:t>€55%, </a:t>
            </a:r>
            <a:r>
              <a:rPr lang="en" sz="4000" dirty="0" smtClean="0">
                <a:solidFill>
                  <a:srgbClr val="C55A11"/>
                </a:solidFill>
              </a:rPr>
              <a:t>80% </a:t>
            </a:r>
            <a:r>
              <a:rPr lang="en" sz="4000" dirty="0">
                <a:solidFill>
                  <a:srgbClr val="C55A11"/>
                </a:solidFill>
              </a:rPr>
              <a:t>h</a:t>
            </a:r>
          </a:p>
        </p:txBody>
      </p:sp>
      <p:sp>
        <p:nvSpPr>
          <p:cNvPr id="22" name="Shape 625"/>
          <p:cNvSpPr txBox="1">
            <a:spLocks/>
          </p:cNvSpPr>
          <p:nvPr/>
        </p:nvSpPr>
        <p:spPr>
          <a:xfrm>
            <a:off x="4211960" y="3839911"/>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a:t>
            </a:r>
            <a:r>
              <a:rPr lang="en" sz="4000" dirty="0" smtClean="0"/>
              <a:t>16K</a:t>
            </a:r>
            <a:endParaRPr lang="en" sz="4000" dirty="0"/>
          </a:p>
        </p:txBody>
      </p:sp>
      <p:sp>
        <p:nvSpPr>
          <p:cNvPr id="24" name="Shape 625"/>
          <p:cNvSpPr txBox="1">
            <a:spLocks/>
          </p:cNvSpPr>
          <p:nvPr/>
        </p:nvSpPr>
        <p:spPr>
          <a:xfrm>
            <a:off x="750476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6444208" y="3861048"/>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solidFill>
                  <a:srgbClr val="C55A11"/>
                </a:solidFill>
              </a:rPr>
              <a:t>900 </a:t>
            </a:r>
            <a:r>
              <a:rPr lang="en" sz="4000" dirty="0">
                <a:solidFill>
                  <a:srgbClr val="C55A11"/>
                </a:solidFill>
              </a:rPr>
              <a:t>h</a:t>
            </a:r>
          </a:p>
        </p:txBody>
      </p:sp>
      <p:sp>
        <p:nvSpPr>
          <p:cNvPr id="19" name="Shape 625"/>
          <p:cNvSpPr txBox="1">
            <a:spLocks/>
          </p:cNvSpPr>
          <p:nvPr/>
        </p:nvSpPr>
        <p:spPr>
          <a:xfrm>
            <a:off x="7452320"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4098"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62275"/>
            <a:ext cx="914400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023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Current Sprint’s SP</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42</a:t>
            </a:r>
          </a:p>
        </p:txBody>
      </p:sp>
      <p:pic>
        <p:nvPicPr>
          <p:cNvPr id="6146" name="Picture 2" descr="C:\Users\ALVARO\Desktop\índicePE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72" y="1628800"/>
            <a:ext cx="9115028"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007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072547" cy="1143200"/>
          </a:xfrm>
          <a:prstGeom prst="rect">
            <a:avLst/>
          </a:prstGeom>
        </p:spPr>
        <p:txBody>
          <a:bodyPr spcFirstLastPara="1" wrap="square" lIns="91425" tIns="91425" rIns="91425" bIns="91425" anchor="b" anchorCtr="0">
            <a:noAutofit/>
          </a:bodyPr>
          <a:lstStyle/>
          <a:p>
            <a:pPr lvl="0"/>
            <a:r>
              <a:rPr lang="en" sz="4800" dirty="0" smtClean="0"/>
              <a:t>Current Project’s Situation</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43</a:t>
            </a:r>
          </a:p>
        </p:txBody>
      </p:sp>
      <p:pic>
        <p:nvPicPr>
          <p:cNvPr id="5124" name="Picture 4" descr="C:\Users\ALVARO\Desktop\índice - cop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607414"/>
            <a:ext cx="8661745" cy="390525"/>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ALVARO\Desktop\índice - copia (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3682" y="6074840"/>
            <a:ext cx="12763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ALVARO\Desktop\índice - copia (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360" y="2189179"/>
            <a:ext cx="893068" cy="316895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C:\Users\ALVARO\Desktop\índice - copia (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3345" y="2189179"/>
            <a:ext cx="746111" cy="31307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Users\ALVARO\Desktop\índi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3825" y="2189179"/>
            <a:ext cx="6722524" cy="3524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619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Problems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44</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de Balanza ic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1772816"/>
            <a:ext cx="3653952" cy="365395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897784" y="3068960"/>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5070026" y="1800776"/>
            <a:ext cx="4073974" cy="3744416"/>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STORY</a:t>
            </a:r>
          </a:p>
          <a:p>
            <a:pPr marL="69850" lvl="0" indent="0" algn="ctr">
              <a:spcBef>
                <a:spcPts val="0"/>
              </a:spcBef>
              <a:buNone/>
            </a:pPr>
            <a:r>
              <a:rPr lang="es-ES" sz="6000" dirty="0" smtClean="0"/>
              <a:t>POINTS</a:t>
            </a:r>
          </a:p>
          <a:p>
            <a:pPr marL="69850" lvl="0" indent="0" algn="ctr">
              <a:spcBef>
                <a:spcPts val="0"/>
              </a:spcBef>
              <a:buNone/>
            </a:pPr>
            <a:r>
              <a:rPr lang="es-ES" sz="6000" dirty="0" smtClean="0"/>
              <a:t>&amp;</a:t>
            </a:r>
          </a:p>
          <a:p>
            <a:pPr marL="69850" lvl="0" indent="0" algn="ctr">
              <a:spcBef>
                <a:spcPts val="0"/>
              </a:spcBef>
              <a:buNone/>
            </a:pPr>
            <a:r>
              <a:rPr lang="es-ES" sz="6000" dirty="0" smtClean="0"/>
              <a:t>PRIORITIES</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3040338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45</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Resultado de imagen de check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638" y="2605343"/>
            <a:ext cx="2641418" cy="22640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8" name="Picture 15" descr="C:\Users\ALVARO\Desktop\2b0baac2-e329-40a7-8518-d76434a0dd6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848" y="2574801"/>
            <a:ext cx="2294615" cy="22946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0807" y="224099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82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5" name="Picture 6" descr="Resultado de imagen de Secu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75" y="2206696"/>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2441" y="1588209"/>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6990" y="3309301"/>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625"/>
          <p:cNvSpPr txBox="1">
            <a:spLocks/>
          </p:cNvSpPr>
          <p:nvPr/>
        </p:nvSpPr>
        <p:spPr>
          <a:xfrm>
            <a:off x="5984152" y="501317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22" name="Picture 8" descr="django_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3050" y="2454433"/>
            <a:ext cx="3292079" cy="17097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018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Meeting with schools</a:t>
            </a:r>
          </a:p>
        </p:txBody>
      </p:sp>
    </p:spTree>
    <p:extLst>
      <p:ext uri="{BB962C8B-B14F-4D97-AF65-F5344CB8AC3E}">
        <p14:creationId xmlns:p14="http://schemas.microsoft.com/office/powerpoint/2010/main" val="3346823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Things </a:t>
            </a:r>
            <a:r>
              <a:rPr lang="es-ES" sz="6000" dirty="0"/>
              <a:t>to do</a:t>
            </a:r>
            <a:endParaRPr sz="6000" dirty="0"/>
          </a:p>
        </p:txBody>
      </p:sp>
    </p:spTree>
    <p:extLst>
      <p:ext uri="{BB962C8B-B14F-4D97-AF65-F5344CB8AC3E}">
        <p14:creationId xmlns:p14="http://schemas.microsoft.com/office/powerpoint/2010/main" val="3858335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Problems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ALVARO\Desktop\poble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273230"/>
            <a:ext cx="6192688" cy="413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4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pic>
        <p:nvPicPr>
          <p:cNvPr id="2052" name="Picture 4"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052736"/>
            <a:ext cx="6912768" cy="459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8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6" descr="Resultado de imagen de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951501"/>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1394669"/>
            <a:ext cx="2592288" cy="25922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6567" y="1553405"/>
            <a:ext cx="2274815" cy="227481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50</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0416" y="4011181"/>
            <a:ext cx="2699795" cy="2314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19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51</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8"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972816"/>
            <a:ext cx="6451584" cy="33506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672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52</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Meeting with schools</a:t>
            </a:r>
          </a:p>
        </p:txBody>
      </p:sp>
    </p:spTree>
    <p:extLst>
      <p:ext uri="{BB962C8B-B14F-4D97-AF65-F5344CB8AC3E}">
        <p14:creationId xmlns:p14="http://schemas.microsoft.com/office/powerpoint/2010/main" val="1997486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4108" name="Picture 12" descr="Resultado de imagen de Check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536517"/>
            <a:ext cx="3767674" cy="3947087"/>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Feedback Analysis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53</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106" name="Picture 10" descr="Resultado de imagen de PDF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75" y="1916832"/>
            <a:ext cx="3687096" cy="3618507"/>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580"/>
          <p:cNvSpPr txBox="1">
            <a:spLocks noGrp="1"/>
          </p:cNvSpPr>
          <p:nvPr>
            <p:ph type="body" idx="1"/>
          </p:nvPr>
        </p:nvSpPr>
        <p:spPr>
          <a:xfrm>
            <a:off x="2585983" y="5458308"/>
            <a:ext cx="3672408" cy="100811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5600" dirty="0" smtClean="0"/>
              <a:t>DASHBOARD</a:t>
            </a:r>
            <a:endParaRPr lang="es-ES" sz="56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725704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err="1"/>
              <a:t>Conclusions</a:t>
            </a:r>
            <a:endParaRPr sz="6000" dirty="0"/>
          </a:p>
        </p:txBody>
      </p:sp>
    </p:spTree>
    <p:extLst>
      <p:ext uri="{BB962C8B-B14F-4D97-AF65-F5344CB8AC3E}">
        <p14:creationId xmlns:p14="http://schemas.microsoft.com/office/powerpoint/2010/main" val="3001207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Conclusions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55</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580"/>
          <p:cNvSpPr txBox="1">
            <a:spLocks noGrp="1"/>
          </p:cNvSpPr>
          <p:nvPr>
            <p:ph type="body" idx="1"/>
          </p:nvPr>
        </p:nvSpPr>
        <p:spPr>
          <a:xfrm>
            <a:off x="2390626" y="5619404"/>
            <a:ext cx="5588297" cy="100811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5600" dirty="0" smtClean="0"/>
              <a:t>ALMOST THERE…</a:t>
            </a:r>
            <a:endParaRPr lang="es-ES" sz="5600" dirty="0"/>
          </a:p>
          <a:p>
            <a:pPr marL="0" lvl="0" indent="0" rtl="0">
              <a:spcBef>
                <a:spcPts val="600"/>
              </a:spcBef>
              <a:spcAft>
                <a:spcPts val="0"/>
              </a:spcAft>
              <a:buNone/>
            </a:pPr>
            <a:endParaRPr sz="3000" dirty="0"/>
          </a:p>
        </p:txBody>
      </p:sp>
      <p:pic>
        <p:nvPicPr>
          <p:cNvPr id="12290"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2692" y="1461239"/>
            <a:ext cx="6627170" cy="439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98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smtClean="0"/>
              <a:t>56</a:t>
            </a:r>
            <a:endParaRPr lang="es-E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1026" name="Picture 2" descr="Resultado de imagen de Thin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403817"/>
            <a:ext cx="3312368" cy="3312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lvl="0"/>
            <a:r>
              <a:rPr lang="es-ES" sz="6000" dirty="0" smtClean="0"/>
              <a:t>Technologies &amp; </a:t>
            </a:r>
            <a:r>
              <a:rPr lang="es-ES" sz="6000" dirty="0" err="1" smtClean="0"/>
              <a:t>Work</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4543</TotalTime>
  <Words>3465</Words>
  <Application>Microsoft Office PowerPoint</Application>
  <PresentationFormat>Presentación en pantalla (4:3)</PresentationFormat>
  <Paragraphs>356</Paragraphs>
  <Slides>56</Slides>
  <Notes>56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56</vt:i4>
      </vt:variant>
    </vt:vector>
  </HeadingPairs>
  <TitlesOfParts>
    <vt:vector size="60"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Technologies &amp; Work</vt:lpstr>
      <vt:lpstr>Work Methodology</vt:lpstr>
      <vt:lpstr>Technologies</vt:lpstr>
      <vt:lpstr>Technologies</vt:lpstr>
      <vt:lpstr>Technologies</vt:lpstr>
      <vt:lpstr>Technologies</vt:lpstr>
      <vt:lpstr>Technologies’ Status</vt:lpstr>
      <vt:lpstr>Technologies’ Status</vt:lpstr>
      <vt:lpstr>Technologies’ Status</vt:lpstr>
      <vt:lpstr>Things Done</vt:lpstr>
      <vt:lpstr>Problems’ Status</vt:lpstr>
      <vt:lpstr>Problems’ Status</vt:lpstr>
      <vt:lpstr>Performance</vt:lpstr>
      <vt:lpstr>Features</vt:lpstr>
      <vt:lpstr>Features</vt:lpstr>
      <vt:lpstr>Pilot Plan</vt:lpstr>
      <vt:lpstr>Pilot Plan’ Results</vt:lpstr>
      <vt:lpstr>Deployment &amp; Demo</vt:lpstr>
      <vt:lpstr>Everyone’s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Group’s Hour Deviation</vt:lpstr>
      <vt:lpstr>Contingency Plan</vt:lpstr>
      <vt:lpstr>Things in Progress</vt:lpstr>
      <vt:lpstr>Current Costs &amp; Time</vt:lpstr>
      <vt:lpstr>Current Sprint’s SP</vt:lpstr>
      <vt:lpstr>Current Project’s Situation</vt:lpstr>
      <vt:lpstr>Problems</vt:lpstr>
      <vt:lpstr>Features</vt:lpstr>
      <vt:lpstr>Features</vt:lpstr>
      <vt:lpstr>Pilot Plan</vt:lpstr>
      <vt:lpstr>Things to do</vt:lpstr>
      <vt:lpstr>Problems</vt:lpstr>
      <vt:lpstr>Features</vt:lpstr>
      <vt:lpstr>Features</vt:lpstr>
      <vt:lpstr>Pilot Plan</vt:lpstr>
      <vt:lpstr>Feedback Analysis</vt:lpstr>
      <vt:lpstr>Conclusions</vt:lpstr>
      <vt:lpstr>Conclusions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386</cp:revision>
  <dcterms:modified xsi:type="dcterms:W3CDTF">2018-04-26T18:45:24Z</dcterms:modified>
</cp:coreProperties>
</file>